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9"/>
  </p:notes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Barlow" charset="1" panose="00000500000000000000"/>
      <p:regular r:id="rId13"/>
    </p:embeddedFont>
    <p:embeddedFont>
      <p:font typeface="Barlow Bold" charset="1" panose="00000800000000000000"/>
      <p:regular r:id="rId14"/>
    </p:embeddedFont>
    <p:embeddedFont>
      <p:font typeface="Barlow Italics" charset="1" panose="00000500000000000000"/>
      <p:regular r:id="rId15"/>
    </p:embeddedFont>
    <p:embeddedFont>
      <p:font typeface="Barlow Bold Italics" charset="1" panose="00000800000000000000"/>
      <p:regular r:id="rId16"/>
    </p:embeddedFont>
    <p:embeddedFont>
      <p:font typeface="Barlow Thin" charset="1" panose="00000300000000000000"/>
      <p:regular r:id="rId17"/>
    </p:embeddedFont>
    <p:embeddedFont>
      <p:font typeface="Barlow Thin Italics" charset="1" panose="00000300000000000000"/>
      <p:regular r:id="rId18"/>
    </p:embeddedFont>
    <p:embeddedFont>
      <p:font typeface="Barlow Extra-Light" charset="1" panose="00000300000000000000"/>
      <p:regular r:id="rId19"/>
    </p:embeddedFont>
    <p:embeddedFont>
      <p:font typeface="Barlow Extra-Light Italics" charset="1" panose="00000300000000000000"/>
      <p:regular r:id="rId20"/>
    </p:embeddedFont>
    <p:embeddedFont>
      <p:font typeface="Barlow Light" charset="1" panose="00000400000000000000"/>
      <p:regular r:id="rId21"/>
    </p:embeddedFont>
    <p:embeddedFont>
      <p:font typeface="Barlow Light Italics" charset="1" panose="00000400000000000000"/>
      <p:regular r:id="rId22"/>
    </p:embeddedFont>
    <p:embeddedFont>
      <p:font typeface="Barlow Medium" charset="1" panose="00000600000000000000"/>
      <p:regular r:id="rId23"/>
    </p:embeddedFont>
    <p:embeddedFont>
      <p:font typeface="Barlow Medium Italics" charset="1" panose="00000600000000000000"/>
      <p:regular r:id="rId24"/>
    </p:embeddedFont>
    <p:embeddedFont>
      <p:font typeface="Barlow Semi-Bold" charset="1" panose="00000700000000000000"/>
      <p:regular r:id="rId25"/>
    </p:embeddedFont>
    <p:embeddedFont>
      <p:font typeface="Barlow Semi-Bold Italics" charset="1" panose="00000700000000000000"/>
      <p:regular r:id="rId26"/>
    </p:embeddedFont>
    <p:embeddedFont>
      <p:font typeface="Barlow Ultra-Bold" charset="1" panose="00000900000000000000"/>
      <p:regular r:id="rId27"/>
    </p:embeddedFont>
    <p:embeddedFont>
      <p:font typeface="Barlow Ultra-Bold Italics" charset="1" panose="00000900000000000000"/>
      <p:regular r:id="rId28"/>
    </p:embeddedFont>
    <p:embeddedFont>
      <p:font typeface="Barlow Heavy" charset="1" panose="00000A00000000000000"/>
      <p:regular r:id="rId29"/>
    </p:embeddedFont>
    <p:embeddedFont>
      <p:font typeface="Barlow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slides/slide20.xml" Type="http://schemas.openxmlformats.org/officeDocument/2006/relationships/slide"/><Relationship Id="rId51" Target="slides/slide21.xml" Type="http://schemas.openxmlformats.org/officeDocument/2006/relationships/slide"/><Relationship Id="rId52" Target="slides/slide22.xml" Type="http://schemas.openxmlformats.org/officeDocument/2006/relationships/slide"/><Relationship Id="rId53" Target="slides/slide23.xml" Type="http://schemas.openxmlformats.org/officeDocument/2006/relationships/slide"/><Relationship Id="rId54" Target="slides/slide24.xml" Type="http://schemas.openxmlformats.org/officeDocument/2006/relationships/slide"/><Relationship Id="rId55" Target="slides/slide25.xml" Type="http://schemas.openxmlformats.org/officeDocument/2006/relationships/slide"/><Relationship Id="rId56" Target="slides/slide26.xml" Type="http://schemas.openxmlformats.org/officeDocument/2006/relationships/slide"/><Relationship Id="rId57" Target="slides/slide27.xml" Type="http://schemas.openxmlformats.org/officeDocument/2006/relationships/slide"/><Relationship Id="rId58" Target="slides/slide28.xml" Type="http://schemas.openxmlformats.org/officeDocument/2006/relationships/slide"/><Relationship Id="rId59" Target="notesMasters/notesMaster1.xml" Type="http://schemas.openxmlformats.org/officeDocument/2006/relationships/notesMaster"/><Relationship Id="rId6" Target="fonts/font6.fntdata" Type="http://schemas.openxmlformats.org/officeDocument/2006/relationships/font"/><Relationship Id="rId60" Target="theme/theme2.xml" Type="http://schemas.openxmlformats.org/officeDocument/2006/relationships/theme"/><Relationship Id="rId61" Target="notesSlides/notesSlide1.xml" Type="http://schemas.openxmlformats.org/officeDocument/2006/relationships/notesSlide"/><Relationship Id="rId62" Target="notesSlides/notesSlide2.xml" Type="http://schemas.openxmlformats.org/officeDocument/2006/relationships/notesSlide"/><Relationship Id="rId63" Target="notesSlides/notesSlide3.xml" Type="http://schemas.openxmlformats.org/officeDocument/2006/relationships/notesSlide"/><Relationship Id="rId64" Target="notesSlides/notesSlide4.xml" Type="http://schemas.openxmlformats.org/officeDocument/2006/relationships/notesSlide"/><Relationship Id="rId65" Target="notesSlides/notesSlide5.xml" Type="http://schemas.openxmlformats.org/officeDocument/2006/relationships/notesSlide"/><Relationship Id="rId66" Target="notesSlides/notesSlide6.xml" Type="http://schemas.openxmlformats.org/officeDocument/2006/relationships/notesSlide"/><Relationship Id="rId67" Target="notesSlides/notesSlide7.xml" Type="http://schemas.openxmlformats.org/officeDocument/2006/relationships/notesSlide"/><Relationship Id="rId68" Target="notesSlides/notesSlide8.xml" Type="http://schemas.openxmlformats.org/officeDocument/2006/relationships/notesSlide"/><Relationship Id="rId69" Target="notesSlides/notesSlide9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10.xml" Type="http://schemas.openxmlformats.org/officeDocument/2006/relationships/notesSlide"/><Relationship Id="rId71" Target="notesSlides/notesSlide11.xml" Type="http://schemas.openxmlformats.org/officeDocument/2006/relationships/notesSlide"/><Relationship Id="rId72" Target="notesSlides/notesSlide12.xml" Type="http://schemas.openxmlformats.org/officeDocument/2006/relationships/notesSlide"/><Relationship Id="rId73" Target="notesSlides/notesSlide13.xml" Type="http://schemas.openxmlformats.org/officeDocument/2006/relationships/notesSlide"/><Relationship Id="rId74" Target="notesSlides/notesSlide14.xml" Type="http://schemas.openxmlformats.org/officeDocument/2006/relationships/notesSlide"/><Relationship Id="rId75" Target="notesSlides/notesSlide15.xml" Type="http://schemas.openxmlformats.org/officeDocument/2006/relationships/notesSlide"/><Relationship Id="rId76" Target="notesSlides/notesSlide16.xml" Type="http://schemas.openxmlformats.org/officeDocument/2006/relationships/notesSlide"/><Relationship Id="rId77" Target="notesSlides/notesSlide17.xml" Type="http://schemas.openxmlformats.org/officeDocument/2006/relationships/notesSlide"/><Relationship Id="rId78" Target="notesSlides/notesSlide18.xml" Type="http://schemas.openxmlformats.org/officeDocument/2006/relationships/notesSlide"/><Relationship Id="rId79" Target="notesSlides/notesSlide19.xml" Type="http://schemas.openxmlformats.org/officeDocument/2006/relationships/notesSlide"/><Relationship Id="rId8" Target="fonts/font8.fntdata" Type="http://schemas.openxmlformats.org/officeDocument/2006/relationships/font"/><Relationship Id="rId80" Target="notesSlides/notesSlide20.xml" Type="http://schemas.openxmlformats.org/officeDocument/2006/relationships/notesSlide"/><Relationship Id="rId81" Target="notesSlides/notesSlide21.xml" Type="http://schemas.openxmlformats.org/officeDocument/2006/relationships/notesSlide"/><Relationship Id="rId82" Target="notesSlides/notesSlide22.xml" Type="http://schemas.openxmlformats.org/officeDocument/2006/relationships/notesSlide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52.png" Type="http://schemas.openxmlformats.org/officeDocument/2006/relationships/image"/><Relationship Id="rId16" Target="../media/image53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67.png" Type="http://schemas.openxmlformats.org/officeDocument/2006/relationships/image"/><Relationship Id="rId14" Target="../media/image68.svg" Type="http://schemas.openxmlformats.org/officeDocument/2006/relationships/image"/><Relationship Id="rId15" Target="../media/image69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72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svg" Type="http://schemas.openxmlformats.org/officeDocument/2006/relationships/image"/><Relationship Id="rId11" Target="../media/image84.png" Type="http://schemas.openxmlformats.org/officeDocument/2006/relationships/image"/><Relationship Id="rId12" Target="../media/image85.svg" Type="http://schemas.openxmlformats.org/officeDocument/2006/relationships/image"/><Relationship Id="rId13" Target="../media/image86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87.png" Type="http://schemas.openxmlformats.org/officeDocument/2006/relationships/image"/><Relationship Id="rId14" Target="../media/image88.gif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90.png" Type="http://schemas.openxmlformats.org/officeDocument/2006/relationships/image"/><Relationship Id="rId4" Target="../media/image91.svg" Type="http://schemas.openxmlformats.org/officeDocument/2006/relationships/image"/><Relationship Id="rId5" Target="../media/image92.png" Type="http://schemas.openxmlformats.org/officeDocument/2006/relationships/image"/><Relationship Id="rId6" Target="../media/image93.svg" Type="http://schemas.openxmlformats.org/officeDocument/2006/relationships/image"/><Relationship Id="rId7" Target="../media/image9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svg" Type="http://schemas.openxmlformats.org/officeDocument/2006/relationships/image"/><Relationship Id="rId11" Target="../media/image102.png" Type="http://schemas.openxmlformats.org/officeDocument/2006/relationships/image"/><Relationship Id="rId12" Target="../media/image103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100.png" Type="http://schemas.openxmlformats.org/officeDocument/2006/relationships/image"/><Relationship Id="rId8" Target="../media/image101.sv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png" Type="http://schemas.openxmlformats.org/officeDocument/2006/relationships/image"/><Relationship Id="rId2" Target="../notesSlides/notesSlide19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svg" Type="http://schemas.openxmlformats.org/officeDocument/2006/relationships/image"/><Relationship Id="rId11" Target="../media/image114.png" Type="http://schemas.openxmlformats.org/officeDocument/2006/relationships/image"/><Relationship Id="rId12" Target="../media/image115.svg" Type="http://schemas.openxmlformats.org/officeDocument/2006/relationships/image"/><Relationship Id="rId13" Target="../media/image116.png" Type="http://schemas.openxmlformats.org/officeDocument/2006/relationships/image"/><Relationship Id="rId14" Target="../media/image117.svg" Type="http://schemas.openxmlformats.org/officeDocument/2006/relationships/image"/><Relationship Id="rId15" Target="../media/image118.png" Type="http://schemas.openxmlformats.org/officeDocument/2006/relationships/image"/><Relationship Id="rId16" Target="../media/image119.pn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08.png" Type="http://schemas.openxmlformats.org/officeDocument/2006/relationships/image"/><Relationship Id="rId6" Target="../media/image109.svg" Type="http://schemas.openxmlformats.org/officeDocument/2006/relationships/image"/><Relationship Id="rId7" Target="../media/image110.png" Type="http://schemas.openxmlformats.org/officeDocument/2006/relationships/image"/><Relationship Id="rId8" Target="../media/image111.sv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2" Target="../notesSlides/notesSlide21.xml" Type="http://schemas.openxmlformats.org/officeDocument/2006/relationships/notesSlid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122.png" Type="http://schemas.openxmlformats.org/officeDocument/2006/relationships/image"/><Relationship Id="rId14" Target="../media/image123.svg" Type="http://schemas.openxmlformats.org/officeDocument/2006/relationships/image"/><Relationship Id="rId15" Target="../media/image124.png" Type="http://schemas.openxmlformats.org/officeDocument/2006/relationships/image"/><Relationship Id="rId16" Target="../media/image125.svg" Type="http://schemas.openxmlformats.org/officeDocument/2006/relationships/image"/><Relationship Id="rId17" Target="../media/image126.png" Type="http://schemas.openxmlformats.org/officeDocument/2006/relationships/image"/><Relationship Id="rId18" Target="../media/image127.svg" Type="http://schemas.openxmlformats.org/officeDocument/2006/relationships/image"/><Relationship Id="rId19" Target="../media/image128.png" Type="http://schemas.openxmlformats.org/officeDocument/2006/relationships/image"/><Relationship Id="rId2" Target="../notesSlides/notesSlide22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9.png" Type="http://schemas.openxmlformats.org/officeDocument/2006/relationships/image"/><Relationship Id="rId3" Target="../media/image100.png" Type="http://schemas.openxmlformats.org/officeDocument/2006/relationships/image"/><Relationship Id="rId4" Target="../media/image10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2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31197" y="2923610"/>
            <a:ext cx="9040603" cy="7363390"/>
          </a:xfrm>
          <a:custGeom>
            <a:avLst/>
            <a:gdLst/>
            <a:ahLst/>
            <a:cxnLst/>
            <a:rect r="r" b="b" t="t" l="l"/>
            <a:pathLst>
              <a:path h="7363390" w="9040603">
                <a:moveTo>
                  <a:pt x="0" y="0"/>
                </a:moveTo>
                <a:lnTo>
                  <a:pt x="9040603" y="0"/>
                </a:lnTo>
                <a:lnTo>
                  <a:pt x="9040603" y="7363390"/>
                </a:lnTo>
                <a:lnTo>
                  <a:pt x="0" y="7363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653" t="0" r="-545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58" y="6106162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3986" y="703688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990994" y="-1281"/>
            <a:ext cx="2928192" cy="2233420"/>
          </a:xfrm>
          <a:custGeom>
            <a:avLst/>
            <a:gdLst/>
            <a:ahLst/>
            <a:cxnLst/>
            <a:rect r="r" b="b" t="t" l="l"/>
            <a:pathLst>
              <a:path h="2233420" w="2928192">
                <a:moveTo>
                  <a:pt x="0" y="0"/>
                </a:moveTo>
                <a:lnTo>
                  <a:pt x="2928192" y="0"/>
                </a:lnTo>
                <a:lnTo>
                  <a:pt x="2928192" y="2233420"/>
                </a:lnTo>
                <a:lnTo>
                  <a:pt x="0" y="223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-587880" y="587904"/>
            <a:ext cx="4485380" cy="3309574"/>
            <a:chOff x="0" y="0"/>
            <a:chExt cx="5980507" cy="44127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5980430" cy="4412488"/>
            </a:xfrm>
            <a:custGeom>
              <a:avLst/>
              <a:gdLst/>
              <a:ahLst/>
              <a:cxnLst/>
              <a:rect r="r" b="b" t="t" l="l"/>
              <a:pathLst>
                <a:path h="4412488" w="5980430">
                  <a:moveTo>
                    <a:pt x="270510" y="0"/>
                  </a:moveTo>
                  <a:cubicBezTo>
                    <a:pt x="170180" y="0"/>
                    <a:pt x="77089" y="16383"/>
                    <a:pt x="0" y="46482"/>
                  </a:cubicBezTo>
                  <a:lnTo>
                    <a:pt x="0" y="4412488"/>
                  </a:lnTo>
                  <a:lnTo>
                    <a:pt x="5980430" y="4412488"/>
                  </a:lnTo>
                  <a:cubicBezTo>
                    <a:pt x="5200650" y="2860421"/>
                    <a:pt x="2763139" y="3158617"/>
                    <a:pt x="1755140" y="2851785"/>
                  </a:cubicBezTo>
                  <a:cubicBezTo>
                    <a:pt x="747395" y="2546223"/>
                    <a:pt x="1644015" y="1291082"/>
                    <a:pt x="1129538" y="474345"/>
                  </a:cubicBezTo>
                  <a:cubicBezTo>
                    <a:pt x="916051" y="137541"/>
                    <a:pt x="561848" y="0"/>
                    <a:pt x="270510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3489272" y="389218"/>
            <a:ext cx="355194" cy="264562"/>
            <a:chOff x="0" y="0"/>
            <a:chExt cx="473592" cy="3527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" y="0"/>
              <a:ext cx="473329" cy="352552"/>
            </a:xfrm>
            <a:custGeom>
              <a:avLst/>
              <a:gdLst/>
              <a:ahLst/>
              <a:cxnLst/>
              <a:rect r="r" b="b" t="t" l="l"/>
              <a:pathLst>
                <a:path h="352552" w="473329">
                  <a:moveTo>
                    <a:pt x="187071" y="0"/>
                  </a:moveTo>
                  <a:cubicBezTo>
                    <a:pt x="14224" y="0"/>
                    <a:pt x="0" y="214503"/>
                    <a:pt x="69215" y="271526"/>
                  </a:cubicBezTo>
                  <a:cubicBezTo>
                    <a:pt x="136398" y="327279"/>
                    <a:pt x="213614" y="352552"/>
                    <a:pt x="281559" y="352552"/>
                  </a:cubicBezTo>
                  <a:cubicBezTo>
                    <a:pt x="389255" y="352552"/>
                    <a:pt x="473329" y="288671"/>
                    <a:pt x="456692" y="180848"/>
                  </a:cubicBezTo>
                  <a:cubicBezTo>
                    <a:pt x="429641" y="5080"/>
                    <a:pt x="198882" y="381"/>
                    <a:pt x="198882" y="381"/>
                  </a:cubicBezTo>
                  <a:cubicBezTo>
                    <a:pt x="194818" y="127"/>
                    <a:pt x="190881" y="0"/>
                    <a:pt x="187071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3414662" y="112978"/>
            <a:ext cx="240142" cy="178466"/>
            <a:chOff x="0" y="0"/>
            <a:chExt cx="320189" cy="2379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" y="0"/>
              <a:ext cx="320040" cy="237998"/>
            </a:xfrm>
            <a:custGeom>
              <a:avLst/>
              <a:gdLst/>
              <a:ahLst/>
              <a:cxnLst/>
              <a:rect r="r" b="b" t="t" l="l"/>
              <a:pathLst>
                <a:path h="237998" w="320040">
                  <a:moveTo>
                    <a:pt x="126619" y="0"/>
                  </a:moveTo>
                  <a:cubicBezTo>
                    <a:pt x="9652" y="0"/>
                    <a:pt x="0" y="143891"/>
                    <a:pt x="46609" y="182753"/>
                  </a:cubicBezTo>
                  <a:cubicBezTo>
                    <a:pt x="92202" y="220726"/>
                    <a:pt x="144526" y="237998"/>
                    <a:pt x="190500" y="237998"/>
                  </a:cubicBezTo>
                  <a:cubicBezTo>
                    <a:pt x="263271" y="237998"/>
                    <a:pt x="320040" y="194945"/>
                    <a:pt x="309118" y="121920"/>
                  </a:cubicBezTo>
                  <a:cubicBezTo>
                    <a:pt x="290576" y="2794"/>
                    <a:pt x="134493" y="254"/>
                    <a:pt x="134493" y="254"/>
                  </a:cubicBezTo>
                  <a:cubicBezTo>
                    <a:pt x="131826" y="127"/>
                    <a:pt x="129159" y="0"/>
                    <a:pt x="126619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54810" y="2300478"/>
            <a:ext cx="7491150" cy="483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27"/>
              </a:lnSpc>
            </a:pPr>
            <a:r>
              <a:rPr lang="en-US" sz="10800">
                <a:solidFill>
                  <a:srgbClr val="FFFFFF"/>
                </a:solidFill>
                <a:latin typeface="Arimo"/>
              </a:rPr>
              <a:t>LA INDUSTRIA CÁRNICA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4810" y="7127367"/>
            <a:ext cx="822075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Barlow"/>
              </a:rPr>
              <a:t>TRABAJO PRÁCTICO DE QUÍMICA INDUSTRIAL ALIMENTICIA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2354" y="4214"/>
            <a:ext cx="5876250" cy="4089034"/>
          </a:xfrm>
          <a:custGeom>
            <a:avLst/>
            <a:gdLst/>
            <a:ahLst/>
            <a:cxnLst/>
            <a:rect r="r" b="b" t="t" l="l"/>
            <a:pathLst>
              <a:path h="4089034" w="5876250">
                <a:moveTo>
                  <a:pt x="0" y="0"/>
                </a:moveTo>
                <a:lnTo>
                  <a:pt x="5876250" y="0"/>
                </a:lnTo>
                <a:lnTo>
                  <a:pt x="5876250" y="4089034"/>
                </a:lnTo>
                <a:lnTo>
                  <a:pt x="0" y="408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35965" y="356343"/>
            <a:ext cx="2979394" cy="2899267"/>
          </a:xfrm>
          <a:custGeom>
            <a:avLst/>
            <a:gdLst/>
            <a:ahLst/>
            <a:cxnLst/>
            <a:rect r="r" b="b" t="t" l="l"/>
            <a:pathLst>
              <a:path h="2899267" w="2979394">
                <a:moveTo>
                  <a:pt x="0" y="0"/>
                </a:moveTo>
                <a:lnTo>
                  <a:pt x="2979394" y="0"/>
                </a:lnTo>
                <a:lnTo>
                  <a:pt x="2979394" y="2899267"/>
                </a:lnTo>
                <a:lnTo>
                  <a:pt x="0" y="2899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9726" y="-353458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54" y="6939278"/>
            <a:ext cx="4531388" cy="3343520"/>
            <a:chOff x="0" y="0"/>
            <a:chExt cx="6041851" cy="4458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6041771" cy="4457827"/>
            </a:xfrm>
            <a:custGeom>
              <a:avLst/>
              <a:gdLst/>
              <a:ahLst/>
              <a:cxnLst/>
              <a:rect r="r" b="b" t="t" l="l"/>
              <a:pathLst>
                <a:path h="4457827" w="6041771">
                  <a:moveTo>
                    <a:pt x="273304" y="0"/>
                  </a:moveTo>
                  <a:cubicBezTo>
                    <a:pt x="171831" y="0"/>
                    <a:pt x="77851" y="16510"/>
                    <a:pt x="0" y="46990"/>
                  </a:cubicBezTo>
                  <a:lnTo>
                    <a:pt x="0" y="4457827"/>
                  </a:lnTo>
                  <a:lnTo>
                    <a:pt x="6041771" y="4457827"/>
                  </a:lnTo>
                  <a:cubicBezTo>
                    <a:pt x="5253990" y="2889758"/>
                    <a:pt x="2791333" y="3191002"/>
                    <a:pt x="1773174" y="2881122"/>
                  </a:cubicBezTo>
                  <a:cubicBezTo>
                    <a:pt x="755015" y="2572512"/>
                    <a:pt x="1661033" y="1304417"/>
                    <a:pt x="1141222" y="479298"/>
                  </a:cubicBezTo>
                  <a:cubicBezTo>
                    <a:pt x="925449" y="138938"/>
                    <a:pt x="567690" y="0"/>
                    <a:pt x="27330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610304" y="8949846"/>
            <a:ext cx="740712" cy="740712"/>
            <a:chOff x="0" y="0"/>
            <a:chExt cx="987616" cy="9876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" y="127"/>
              <a:ext cx="987552" cy="987552"/>
            </a:xfrm>
            <a:custGeom>
              <a:avLst/>
              <a:gdLst/>
              <a:ahLst/>
              <a:cxnLst/>
              <a:rect r="r" b="b" t="t" l="l"/>
              <a:pathLst>
                <a:path h="987552" w="987552">
                  <a:moveTo>
                    <a:pt x="493776" y="0"/>
                  </a:moveTo>
                  <a:cubicBezTo>
                    <a:pt x="221107" y="0"/>
                    <a:pt x="0" y="221107"/>
                    <a:pt x="0" y="493776"/>
                  </a:cubicBezTo>
                  <a:cubicBezTo>
                    <a:pt x="0" y="766445"/>
                    <a:pt x="221107" y="987552"/>
                    <a:pt x="493776" y="987552"/>
                  </a:cubicBezTo>
                  <a:cubicBezTo>
                    <a:pt x="766445" y="987552"/>
                    <a:pt x="987552" y="766445"/>
                    <a:pt x="987552" y="493776"/>
                  </a:cubicBezTo>
                  <a:cubicBezTo>
                    <a:pt x="987552" y="221107"/>
                    <a:pt x="766445" y="0"/>
                    <a:pt x="49377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9377192">
            <a:off x="5469040" y="9755204"/>
            <a:ext cx="383076" cy="293590"/>
            <a:chOff x="0" y="0"/>
            <a:chExt cx="510768" cy="3914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0794" cy="391287"/>
            </a:xfrm>
            <a:custGeom>
              <a:avLst/>
              <a:gdLst/>
              <a:ahLst/>
              <a:cxnLst/>
              <a:rect r="r" b="b" t="t" l="l"/>
              <a:pathLst>
                <a:path h="391287" w="510794">
                  <a:moveTo>
                    <a:pt x="255016" y="0"/>
                  </a:moveTo>
                  <a:cubicBezTo>
                    <a:pt x="114173" y="0"/>
                    <a:pt x="0" y="87503"/>
                    <a:pt x="0" y="195707"/>
                  </a:cubicBezTo>
                  <a:cubicBezTo>
                    <a:pt x="0" y="303911"/>
                    <a:pt x="114173" y="391287"/>
                    <a:pt x="255016" y="391287"/>
                  </a:cubicBezTo>
                  <a:cubicBezTo>
                    <a:pt x="395859" y="391287"/>
                    <a:pt x="510794" y="303911"/>
                    <a:pt x="510794" y="195707"/>
                  </a:cubicBezTo>
                  <a:cubicBezTo>
                    <a:pt x="510794" y="87503"/>
                    <a:pt x="395859" y="0"/>
                    <a:pt x="25501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314384" y="6189564"/>
            <a:ext cx="164020" cy="161832"/>
            <a:chOff x="0" y="0"/>
            <a:chExt cx="218693" cy="2157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" y="127"/>
              <a:ext cx="218567" cy="215646"/>
            </a:xfrm>
            <a:custGeom>
              <a:avLst/>
              <a:gdLst/>
              <a:ahLst/>
              <a:cxnLst/>
              <a:rect r="r" b="b" t="t" l="l"/>
              <a:pathLst>
                <a:path h="215646" w="218567">
                  <a:moveTo>
                    <a:pt x="136525" y="0"/>
                  </a:moveTo>
                  <a:cubicBezTo>
                    <a:pt x="102743" y="0"/>
                    <a:pt x="65024" y="19812"/>
                    <a:pt x="39116" y="55499"/>
                  </a:cubicBezTo>
                  <a:cubicBezTo>
                    <a:pt x="635" y="107696"/>
                    <a:pt x="0" y="174117"/>
                    <a:pt x="39116" y="202184"/>
                  </a:cubicBezTo>
                  <a:cubicBezTo>
                    <a:pt x="51562" y="211328"/>
                    <a:pt x="66294" y="215646"/>
                    <a:pt x="81788" y="215646"/>
                  </a:cubicBezTo>
                  <a:cubicBezTo>
                    <a:pt x="115443" y="215646"/>
                    <a:pt x="153162" y="195453"/>
                    <a:pt x="179451" y="159766"/>
                  </a:cubicBezTo>
                  <a:cubicBezTo>
                    <a:pt x="217297" y="107569"/>
                    <a:pt x="218567" y="41783"/>
                    <a:pt x="179451" y="13081"/>
                  </a:cubicBezTo>
                  <a:cubicBezTo>
                    <a:pt x="166878" y="4191"/>
                    <a:pt x="152146" y="0"/>
                    <a:pt x="13652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27935" y="7629431"/>
            <a:ext cx="2245920" cy="2242045"/>
          </a:xfrm>
          <a:custGeom>
            <a:avLst/>
            <a:gdLst/>
            <a:ahLst/>
            <a:cxnLst/>
            <a:rect r="r" b="b" t="t" l="l"/>
            <a:pathLst>
              <a:path h="2242045" w="2245920">
                <a:moveTo>
                  <a:pt x="0" y="0"/>
                </a:moveTo>
                <a:lnTo>
                  <a:pt x="2245920" y="0"/>
                </a:lnTo>
                <a:lnTo>
                  <a:pt x="2245920" y="2242046"/>
                </a:lnTo>
                <a:lnTo>
                  <a:pt x="0" y="2242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68924" y="7413292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95104" y="4384188"/>
            <a:ext cx="1047296" cy="1003060"/>
          </a:xfrm>
          <a:custGeom>
            <a:avLst/>
            <a:gdLst/>
            <a:ahLst/>
            <a:cxnLst/>
            <a:rect r="r" b="b" t="t" l="l"/>
            <a:pathLst>
              <a:path h="1003060" w="1047296">
                <a:moveTo>
                  <a:pt x="0" y="0"/>
                </a:moveTo>
                <a:lnTo>
                  <a:pt x="1047296" y="0"/>
                </a:lnTo>
                <a:lnTo>
                  <a:pt x="1047296" y="1003060"/>
                </a:lnTo>
                <a:lnTo>
                  <a:pt x="0" y="1003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480952" y="4439312"/>
            <a:ext cx="1576548" cy="1037655"/>
          </a:xfrm>
          <a:custGeom>
            <a:avLst/>
            <a:gdLst/>
            <a:ahLst/>
            <a:cxnLst/>
            <a:rect r="r" b="b" t="t" l="l"/>
            <a:pathLst>
              <a:path h="1037655" w="1576548">
                <a:moveTo>
                  <a:pt x="0" y="0"/>
                </a:moveTo>
                <a:lnTo>
                  <a:pt x="1576548" y="0"/>
                </a:lnTo>
                <a:lnTo>
                  <a:pt x="1576548" y="1037655"/>
                </a:lnTo>
                <a:lnTo>
                  <a:pt x="0" y="10376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681037" y="4439312"/>
            <a:ext cx="1141470" cy="1042067"/>
          </a:xfrm>
          <a:custGeom>
            <a:avLst/>
            <a:gdLst/>
            <a:ahLst/>
            <a:cxnLst/>
            <a:rect r="r" b="b" t="t" l="l"/>
            <a:pathLst>
              <a:path h="1042067" w="1141470">
                <a:moveTo>
                  <a:pt x="0" y="0"/>
                </a:moveTo>
                <a:lnTo>
                  <a:pt x="1141470" y="0"/>
                </a:lnTo>
                <a:lnTo>
                  <a:pt x="1141470" y="1042067"/>
                </a:lnTo>
                <a:lnTo>
                  <a:pt x="0" y="10420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31425" y="875700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3. PROCESAMIENTO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34877" y="5915070"/>
            <a:ext cx="41677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FFFFFF"/>
                </a:solidFill>
                <a:latin typeface="Arimo"/>
              </a:rPr>
              <a:t>PRE-RIGOR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34877" y="6570472"/>
            <a:ext cx="4167750" cy="273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5"/>
              </a:lnSpc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Fase posterior al sacrificio en donde el músculo es flácido, flexible y blando, con un pH cercano a 7.0.</a:t>
            </a:r>
          </a:p>
          <a:p>
            <a:pPr algn="ctr" marL="0" indent="0" lvl="0">
              <a:lnSpc>
                <a:spcPts val="4395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185351" y="5905545"/>
            <a:ext cx="41677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Arimo"/>
              </a:rPr>
              <a:t>MADURACIÓN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80777" y="5905545"/>
            <a:ext cx="41677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Arimo"/>
              </a:rPr>
              <a:t>RIGOR MORTIS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80777" y="6570472"/>
            <a:ext cx="4341991" cy="273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5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El glucógeno se transforma en ácido láctico generando un descenso del pH entre 5,4 y 6.0, dejando así un músculo rígido y encogido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85351" y="6570472"/>
            <a:ext cx="4167750" cy="163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5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El musculo pasa a ser carne, volviendose blando y jugoso bajo refrigeracion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31414" y="2583963"/>
            <a:ext cx="152251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FFFFFF"/>
                </a:solidFill>
                <a:latin typeface="Arimo"/>
              </a:rPr>
              <a:t>3.1 CONVERSIÓN DEL MÚSCULO EN CARNE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14513" y="-694667"/>
            <a:ext cx="2614598" cy="2488314"/>
          </a:xfrm>
          <a:custGeom>
            <a:avLst/>
            <a:gdLst/>
            <a:ahLst/>
            <a:cxnLst/>
            <a:rect r="r" b="b" t="t" l="l"/>
            <a:pathLst>
              <a:path h="2488314" w="2614598">
                <a:moveTo>
                  <a:pt x="0" y="0"/>
                </a:moveTo>
                <a:lnTo>
                  <a:pt x="2614598" y="0"/>
                </a:lnTo>
                <a:lnTo>
                  <a:pt x="2614598" y="2488314"/>
                </a:lnTo>
                <a:lnTo>
                  <a:pt x="0" y="2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0" y="10"/>
            <a:ext cx="3107056" cy="1098988"/>
            <a:chOff x="0" y="0"/>
            <a:chExt cx="4142741" cy="1465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2613" cy="1465326"/>
            </a:xfrm>
            <a:custGeom>
              <a:avLst/>
              <a:gdLst/>
              <a:ahLst/>
              <a:cxnLst/>
              <a:rect r="r" b="b" t="t" l="l"/>
              <a:pathLst>
                <a:path h="1465326" w="4142613">
                  <a:moveTo>
                    <a:pt x="4142613" y="0"/>
                  </a:moveTo>
                  <a:lnTo>
                    <a:pt x="4142613" y="1465326"/>
                  </a:lnTo>
                  <a:cubicBezTo>
                    <a:pt x="4142105" y="1465326"/>
                    <a:pt x="1427099" y="1464056"/>
                    <a:pt x="1427099" y="1464056"/>
                  </a:cubicBezTo>
                  <a:lnTo>
                    <a:pt x="0" y="1464056"/>
                  </a:lnTo>
                  <a:cubicBezTo>
                    <a:pt x="88392" y="443357"/>
                    <a:pt x="1304036" y="348996"/>
                    <a:pt x="2328418" y="348996"/>
                  </a:cubicBezTo>
                  <a:cubicBezTo>
                    <a:pt x="2560955" y="348996"/>
                    <a:pt x="2783459" y="353822"/>
                    <a:pt x="2980944" y="353822"/>
                  </a:cubicBezTo>
                  <a:cubicBezTo>
                    <a:pt x="3166364" y="353822"/>
                    <a:pt x="3329559" y="349504"/>
                    <a:pt x="3457575" y="332867"/>
                  </a:cubicBezTo>
                  <a:cubicBezTo>
                    <a:pt x="3774313" y="292735"/>
                    <a:pt x="3993261" y="158115"/>
                    <a:pt x="4142613" y="0"/>
                  </a:cubicBezTo>
                  <a:close/>
                  <a:moveTo>
                    <a:pt x="4142613" y="1465326"/>
                  </a:moveTo>
                  <a:cubicBezTo>
                    <a:pt x="4142613" y="1465326"/>
                    <a:pt x="4142613" y="1465326"/>
                    <a:pt x="4142613" y="1465326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1200" y="1331800"/>
            <a:ext cx="389050" cy="389050"/>
            <a:chOff x="0" y="0"/>
            <a:chExt cx="518733" cy="518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442300" y="536850"/>
            <a:ext cx="300950" cy="264700"/>
            <a:chOff x="0" y="0"/>
            <a:chExt cx="401267" cy="352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" y="127"/>
              <a:ext cx="401066" cy="352806"/>
            </a:xfrm>
            <a:custGeom>
              <a:avLst/>
              <a:gdLst/>
              <a:ahLst/>
              <a:cxnLst/>
              <a:rect r="r" b="b" t="t" l="l"/>
              <a:pathLst>
                <a:path h="352806" w="401066">
                  <a:moveTo>
                    <a:pt x="200533" y="0"/>
                  </a:moveTo>
                  <a:cubicBezTo>
                    <a:pt x="131826" y="0"/>
                    <a:pt x="66421" y="40259"/>
                    <a:pt x="37973" y="107442"/>
                  </a:cubicBezTo>
                  <a:cubicBezTo>
                    <a:pt x="0" y="197231"/>
                    <a:pt x="42164" y="300736"/>
                    <a:pt x="131826" y="338709"/>
                  </a:cubicBezTo>
                  <a:cubicBezTo>
                    <a:pt x="154305" y="348234"/>
                    <a:pt x="177673" y="352806"/>
                    <a:pt x="200533" y="352806"/>
                  </a:cubicBezTo>
                  <a:cubicBezTo>
                    <a:pt x="269113" y="352806"/>
                    <a:pt x="334645" y="312420"/>
                    <a:pt x="363093" y="245237"/>
                  </a:cubicBezTo>
                  <a:cubicBezTo>
                    <a:pt x="401066" y="155448"/>
                    <a:pt x="358902" y="52070"/>
                    <a:pt x="269240" y="13970"/>
                  </a:cubicBezTo>
                  <a:cubicBezTo>
                    <a:pt x="246761" y="4445"/>
                    <a:pt x="223520" y="0"/>
                    <a:pt x="200533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030600" y="1871450"/>
            <a:ext cx="201200" cy="154200"/>
            <a:chOff x="0" y="0"/>
            <a:chExt cx="268267" cy="205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54300" y="1940750"/>
            <a:ext cx="389050" cy="389050"/>
            <a:chOff x="0" y="0"/>
            <a:chExt cx="518733" cy="5187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507550" y="382650"/>
            <a:ext cx="201200" cy="154200"/>
            <a:chOff x="0" y="0"/>
            <a:chExt cx="268267" cy="205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208044" y="9219012"/>
            <a:ext cx="3107056" cy="1098988"/>
            <a:chOff x="0" y="0"/>
            <a:chExt cx="4142741" cy="14653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2613" cy="1465326"/>
            </a:xfrm>
            <a:custGeom>
              <a:avLst/>
              <a:gdLst/>
              <a:ahLst/>
              <a:cxnLst/>
              <a:rect r="r" b="b" t="t" l="l"/>
              <a:pathLst>
                <a:path h="1465326" w="4142613">
                  <a:moveTo>
                    <a:pt x="4142613" y="0"/>
                  </a:moveTo>
                  <a:lnTo>
                    <a:pt x="4142613" y="1465326"/>
                  </a:lnTo>
                  <a:cubicBezTo>
                    <a:pt x="4142105" y="1465326"/>
                    <a:pt x="1427099" y="1464056"/>
                    <a:pt x="1427099" y="1464056"/>
                  </a:cubicBezTo>
                  <a:lnTo>
                    <a:pt x="0" y="1464056"/>
                  </a:lnTo>
                  <a:cubicBezTo>
                    <a:pt x="88392" y="443357"/>
                    <a:pt x="1304036" y="348996"/>
                    <a:pt x="2328418" y="348996"/>
                  </a:cubicBezTo>
                  <a:cubicBezTo>
                    <a:pt x="2560955" y="348996"/>
                    <a:pt x="2783459" y="353822"/>
                    <a:pt x="2980944" y="353822"/>
                  </a:cubicBezTo>
                  <a:cubicBezTo>
                    <a:pt x="3166364" y="353822"/>
                    <a:pt x="3329559" y="349504"/>
                    <a:pt x="3457575" y="332867"/>
                  </a:cubicBezTo>
                  <a:cubicBezTo>
                    <a:pt x="3774313" y="292735"/>
                    <a:pt x="3993261" y="158115"/>
                    <a:pt x="4142613" y="0"/>
                  </a:cubicBezTo>
                  <a:close/>
                  <a:moveTo>
                    <a:pt x="4142613" y="1465326"/>
                  </a:moveTo>
                  <a:cubicBezTo>
                    <a:pt x="4142613" y="1465326"/>
                    <a:pt x="4142613" y="1465326"/>
                    <a:pt x="4142613" y="1465326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7354850" y="8597160"/>
            <a:ext cx="389050" cy="389050"/>
            <a:chOff x="0" y="0"/>
            <a:chExt cx="518733" cy="5187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15571850" y="9516460"/>
            <a:ext cx="300950" cy="264700"/>
            <a:chOff x="0" y="0"/>
            <a:chExt cx="401267" cy="3529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" y="127"/>
              <a:ext cx="401066" cy="352806"/>
            </a:xfrm>
            <a:custGeom>
              <a:avLst/>
              <a:gdLst/>
              <a:ahLst/>
              <a:cxnLst/>
              <a:rect r="r" b="b" t="t" l="l"/>
              <a:pathLst>
                <a:path h="352806" w="401066">
                  <a:moveTo>
                    <a:pt x="200533" y="0"/>
                  </a:moveTo>
                  <a:cubicBezTo>
                    <a:pt x="131826" y="0"/>
                    <a:pt x="66421" y="40259"/>
                    <a:pt x="37973" y="107442"/>
                  </a:cubicBezTo>
                  <a:cubicBezTo>
                    <a:pt x="0" y="197231"/>
                    <a:pt x="42164" y="300736"/>
                    <a:pt x="131826" y="338709"/>
                  </a:cubicBezTo>
                  <a:cubicBezTo>
                    <a:pt x="154305" y="348234"/>
                    <a:pt x="177673" y="352806"/>
                    <a:pt x="200533" y="352806"/>
                  </a:cubicBezTo>
                  <a:cubicBezTo>
                    <a:pt x="269113" y="352806"/>
                    <a:pt x="334645" y="312420"/>
                    <a:pt x="363093" y="245237"/>
                  </a:cubicBezTo>
                  <a:cubicBezTo>
                    <a:pt x="401066" y="155448"/>
                    <a:pt x="358902" y="52070"/>
                    <a:pt x="269240" y="13970"/>
                  </a:cubicBezTo>
                  <a:cubicBezTo>
                    <a:pt x="246761" y="4445"/>
                    <a:pt x="223520" y="0"/>
                    <a:pt x="200533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16083300" y="8292360"/>
            <a:ext cx="201200" cy="154200"/>
            <a:chOff x="0" y="0"/>
            <a:chExt cx="268267" cy="20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18080350" y="7988210"/>
            <a:ext cx="389050" cy="389050"/>
            <a:chOff x="0" y="0"/>
            <a:chExt cx="518733" cy="5187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10800000">
            <a:off x="14606350" y="9781160"/>
            <a:ext cx="201200" cy="154200"/>
            <a:chOff x="0" y="0"/>
            <a:chExt cx="268267" cy="205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-696155" y="8559837"/>
            <a:ext cx="2467958" cy="2596860"/>
          </a:xfrm>
          <a:custGeom>
            <a:avLst/>
            <a:gdLst/>
            <a:ahLst/>
            <a:cxnLst/>
            <a:rect r="r" b="b" t="t" l="l"/>
            <a:pathLst>
              <a:path h="2596860" w="2467958">
                <a:moveTo>
                  <a:pt x="0" y="0"/>
                </a:moveTo>
                <a:lnTo>
                  <a:pt x="2467958" y="0"/>
                </a:lnTo>
                <a:lnTo>
                  <a:pt x="2467958" y="2596860"/>
                </a:lnTo>
                <a:lnTo>
                  <a:pt x="0" y="259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925214" y="2025672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1070586" y="6451822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965087" y="3497684"/>
            <a:ext cx="1494846" cy="987973"/>
          </a:xfrm>
          <a:custGeom>
            <a:avLst/>
            <a:gdLst/>
            <a:ahLst/>
            <a:cxnLst/>
            <a:rect r="r" b="b" t="t" l="l"/>
            <a:pathLst>
              <a:path h="987973" w="1494846">
                <a:moveTo>
                  <a:pt x="0" y="0"/>
                </a:moveTo>
                <a:lnTo>
                  <a:pt x="1494846" y="0"/>
                </a:lnTo>
                <a:lnTo>
                  <a:pt x="1494846" y="987973"/>
                </a:lnTo>
                <a:lnTo>
                  <a:pt x="0" y="9879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699354" y="3548930"/>
            <a:ext cx="1250024" cy="718375"/>
          </a:xfrm>
          <a:custGeom>
            <a:avLst/>
            <a:gdLst/>
            <a:ahLst/>
            <a:cxnLst/>
            <a:rect r="r" b="b" t="t" l="l"/>
            <a:pathLst>
              <a:path h="718375" w="1250024">
                <a:moveTo>
                  <a:pt x="0" y="0"/>
                </a:moveTo>
                <a:lnTo>
                  <a:pt x="1250024" y="0"/>
                </a:lnTo>
                <a:lnTo>
                  <a:pt x="1250024" y="718375"/>
                </a:lnTo>
                <a:lnTo>
                  <a:pt x="0" y="718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770" t="0" r="-477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505791" y="3424976"/>
            <a:ext cx="1608950" cy="966283"/>
          </a:xfrm>
          <a:custGeom>
            <a:avLst/>
            <a:gdLst/>
            <a:ahLst/>
            <a:cxnLst/>
            <a:rect r="r" b="b" t="t" l="l"/>
            <a:pathLst>
              <a:path h="966283" w="1608950">
                <a:moveTo>
                  <a:pt x="0" y="0"/>
                </a:moveTo>
                <a:lnTo>
                  <a:pt x="1608951" y="0"/>
                </a:lnTo>
                <a:lnTo>
                  <a:pt x="1608951" y="966283"/>
                </a:lnTo>
                <a:lnTo>
                  <a:pt x="0" y="9662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3254" r="0" b="-33254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468498" y="7023322"/>
            <a:ext cx="964888" cy="964888"/>
          </a:xfrm>
          <a:custGeom>
            <a:avLst/>
            <a:gdLst/>
            <a:ahLst/>
            <a:cxnLst/>
            <a:rect r="r" b="b" t="t" l="l"/>
            <a:pathLst>
              <a:path h="964888" w="964888">
                <a:moveTo>
                  <a:pt x="0" y="0"/>
                </a:moveTo>
                <a:lnTo>
                  <a:pt x="964888" y="0"/>
                </a:lnTo>
                <a:lnTo>
                  <a:pt x="964888" y="964888"/>
                </a:lnTo>
                <a:lnTo>
                  <a:pt x="0" y="9648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177868" y="6808775"/>
            <a:ext cx="1393982" cy="1393982"/>
          </a:xfrm>
          <a:custGeom>
            <a:avLst/>
            <a:gdLst/>
            <a:ahLst/>
            <a:cxnLst/>
            <a:rect r="r" b="b" t="t" l="l"/>
            <a:pathLst>
              <a:path h="1393982" w="1393982">
                <a:moveTo>
                  <a:pt x="0" y="0"/>
                </a:moveTo>
                <a:lnTo>
                  <a:pt x="1393982" y="0"/>
                </a:lnTo>
                <a:lnTo>
                  <a:pt x="1393982" y="1393982"/>
                </a:lnTo>
                <a:lnTo>
                  <a:pt x="0" y="13939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901152" y="2263125"/>
            <a:ext cx="1287461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</a:rPr>
              <a:t>3.2 </a:t>
            </a:r>
            <a:r>
              <a:rPr lang="en-US" sz="3999" strike="noStrike" u="none">
                <a:solidFill>
                  <a:srgbClr val="FFFFFF"/>
                </a:solidFill>
                <a:latin typeface="Arimo"/>
              </a:rPr>
              <a:t>INGREDIENTES BÁSICOS DEL PRODUCTO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37901" y="3743430"/>
            <a:ext cx="10965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FFFFFF"/>
                </a:solidFill>
                <a:latin typeface="Arimo"/>
              </a:rPr>
              <a:t>SAL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10767" y="4380882"/>
            <a:ext cx="4522315" cy="218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5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Mejora el sabor del producto, permite solubilización de las proteínas,  favorece la conservación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492291" y="7327600"/>
            <a:ext cx="19453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FFFFFF"/>
                </a:solidFill>
                <a:latin typeface="Arimo"/>
              </a:rPr>
              <a:t>GRASA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92229" y="7924021"/>
            <a:ext cx="6967071" cy="163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5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16 al 35 % de la masa total, fase discontinua de una emulsión, proveniene de la carne/adución en forma de tocino.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01346" y="3743430"/>
            <a:ext cx="24870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FFFFFF"/>
                </a:solidFill>
                <a:latin typeface="Arimo"/>
              </a:rPr>
              <a:t>PROTEÍNAS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525029" y="4380882"/>
            <a:ext cx="4848175" cy="163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5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Aporte nutricional, la terneza y el color, características organolépticas positivas.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46075" y="3743430"/>
            <a:ext cx="13763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FFFFFF"/>
                </a:solidFill>
                <a:latin typeface="Arimo"/>
              </a:rPr>
              <a:t>AGUA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71200" y="4380882"/>
            <a:ext cx="4759781" cy="218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5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Permite la formación de soluciones verdaderas y coloidales;  fija a las proteínas (suavidad y jugosidad).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525364" y="7353202"/>
            <a:ext cx="226358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 strike="noStrike" u="none">
                <a:solidFill>
                  <a:srgbClr val="FFFFFF"/>
                </a:solidFill>
                <a:latin typeface="Arimo"/>
              </a:rPr>
              <a:t>ESPECIAS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80094" y="7969518"/>
            <a:ext cx="7697260" cy="163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5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Aderezan, o modifican el aroma  y  sabor de los alimentos, pueden provenir de: raíces; hojas y tallos; corteza; etc.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58150" y="890375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3. PROCESAMIENTO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0910" y="-343724"/>
            <a:ext cx="3202920" cy="3138130"/>
          </a:xfrm>
          <a:custGeom>
            <a:avLst/>
            <a:gdLst/>
            <a:ahLst/>
            <a:cxnLst/>
            <a:rect r="r" b="b" t="t" l="l"/>
            <a:pathLst>
              <a:path h="3138130" w="3202920">
                <a:moveTo>
                  <a:pt x="0" y="0"/>
                </a:moveTo>
                <a:lnTo>
                  <a:pt x="3202920" y="0"/>
                </a:lnTo>
                <a:lnTo>
                  <a:pt x="3202920" y="3138130"/>
                </a:lnTo>
                <a:lnTo>
                  <a:pt x="0" y="3138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35507" y="5649"/>
            <a:ext cx="2833404" cy="3690986"/>
          </a:xfrm>
          <a:custGeom>
            <a:avLst/>
            <a:gdLst/>
            <a:ahLst/>
            <a:cxnLst/>
            <a:rect r="r" b="b" t="t" l="l"/>
            <a:pathLst>
              <a:path h="3690986" w="2833404">
                <a:moveTo>
                  <a:pt x="0" y="0"/>
                </a:moveTo>
                <a:lnTo>
                  <a:pt x="2833404" y="0"/>
                </a:lnTo>
                <a:lnTo>
                  <a:pt x="2833404" y="3690986"/>
                </a:lnTo>
                <a:lnTo>
                  <a:pt x="0" y="3690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6143" y="6654799"/>
            <a:ext cx="2833404" cy="3690986"/>
          </a:xfrm>
          <a:custGeom>
            <a:avLst/>
            <a:gdLst/>
            <a:ahLst/>
            <a:cxnLst/>
            <a:rect r="r" b="b" t="t" l="l"/>
            <a:pathLst>
              <a:path h="3690986" w="2833404">
                <a:moveTo>
                  <a:pt x="0" y="0"/>
                </a:moveTo>
                <a:lnTo>
                  <a:pt x="2833404" y="0"/>
                </a:lnTo>
                <a:lnTo>
                  <a:pt x="2833404" y="3690986"/>
                </a:lnTo>
                <a:lnTo>
                  <a:pt x="0" y="369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25490" y="7831476"/>
            <a:ext cx="3202920" cy="3138130"/>
          </a:xfrm>
          <a:custGeom>
            <a:avLst/>
            <a:gdLst/>
            <a:ahLst/>
            <a:cxnLst/>
            <a:rect r="r" b="b" t="t" l="l"/>
            <a:pathLst>
              <a:path h="3138130" w="3202920">
                <a:moveTo>
                  <a:pt x="0" y="0"/>
                </a:moveTo>
                <a:lnTo>
                  <a:pt x="3202920" y="0"/>
                </a:lnTo>
                <a:lnTo>
                  <a:pt x="3202920" y="3138130"/>
                </a:lnTo>
                <a:lnTo>
                  <a:pt x="0" y="3138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209000" y="-1356667"/>
            <a:ext cx="5522112" cy="6415617"/>
            <a:chOff x="0" y="0"/>
            <a:chExt cx="7362816" cy="85541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50816" y="3023471"/>
              <a:ext cx="5712000" cy="5530686"/>
            </a:xfrm>
            <a:custGeom>
              <a:avLst/>
              <a:gdLst/>
              <a:ahLst/>
              <a:cxnLst/>
              <a:rect r="r" b="b" t="t" l="l"/>
              <a:pathLst>
                <a:path h="5530686" w="5712000">
                  <a:moveTo>
                    <a:pt x="0" y="0"/>
                  </a:moveTo>
                  <a:lnTo>
                    <a:pt x="5712000" y="0"/>
                  </a:lnTo>
                  <a:lnTo>
                    <a:pt x="5712000" y="5530686"/>
                  </a:lnTo>
                  <a:lnTo>
                    <a:pt x="0" y="5530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21111" cy="5622833"/>
            </a:xfrm>
            <a:custGeom>
              <a:avLst/>
              <a:gdLst/>
              <a:ahLst/>
              <a:cxnLst/>
              <a:rect r="r" b="b" t="t" l="l"/>
              <a:pathLst>
                <a:path h="5622833" w="5821111">
                  <a:moveTo>
                    <a:pt x="0" y="0"/>
                  </a:moveTo>
                  <a:lnTo>
                    <a:pt x="5821111" y="0"/>
                  </a:lnTo>
                  <a:lnTo>
                    <a:pt x="5821111" y="5622833"/>
                  </a:lnTo>
                  <a:lnTo>
                    <a:pt x="0" y="5622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605829" y="5568751"/>
            <a:ext cx="5863082" cy="5863082"/>
          </a:xfrm>
          <a:custGeom>
            <a:avLst/>
            <a:gdLst/>
            <a:ahLst/>
            <a:cxnLst/>
            <a:rect r="r" b="b" t="t" l="l"/>
            <a:pathLst>
              <a:path h="5863082" w="5863082">
                <a:moveTo>
                  <a:pt x="0" y="0"/>
                </a:moveTo>
                <a:lnTo>
                  <a:pt x="5863082" y="0"/>
                </a:lnTo>
                <a:lnTo>
                  <a:pt x="5863082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905250"/>
            <a:ext cx="13685540" cy="325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Las salchichas son embutidos a base de carne picada.  Son de los alimentos preparados mas antiguos, tradicionalmente, se salaban diversos tejidos y órganos, como vísceras, sangre y grasa, para ayudar a conservarlos. Luego se embutían en tripas tubulares hechas con los intestinos limpios del animal, produciendo la característica forma cilíndrica.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510910" y="1000125"/>
            <a:ext cx="15225150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4. PRODUCTOS ELABORADOS: LA SALCHICHA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14513" y="-694667"/>
            <a:ext cx="2614598" cy="2488314"/>
          </a:xfrm>
          <a:custGeom>
            <a:avLst/>
            <a:gdLst/>
            <a:ahLst/>
            <a:cxnLst/>
            <a:rect r="r" b="b" t="t" l="l"/>
            <a:pathLst>
              <a:path h="2488314" w="2614598">
                <a:moveTo>
                  <a:pt x="0" y="0"/>
                </a:moveTo>
                <a:lnTo>
                  <a:pt x="2614598" y="0"/>
                </a:lnTo>
                <a:lnTo>
                  <a:pt x="2614598" y="2488314"/>
                </a:lnTo>
                <a:lnTo>
                  <a:pt x="0" y="2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0" y="10"/>
            <a:ext cx="3107056" cy="1098988"/>
            <a:chOff x="0" y="0"/>
            <a:chExt cx="4142741" cy="14653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42613" cy="1465326"/>
            </a:xfrm>
            <a:custGeom>
              <a:avLst/>
              <a:gdLst/>
              <a:ahLst/>
              <a:cxnLst/>
              <a:rect r="r" b="b" t="t" l="l"/>
              <a:pathLst>
                <a:path h="1465326" w="4142613">
                  <a:moveTo>
                    <a:pt x="4142613" y="0"/>
                  </a:moveTo>
                  <a:lnTo>
                    <a:pt x="4142613" y="1465326"/>
                  </a:lnTo>
                  <a:cubicBezTo>
                    <a:pt x="4142105" y="1465326"/>
                    <a:pt x="1427099" y="1464056"/>
                    <a:pt x="1427099" y="1464056"/>
                  </a:cubicBezTo>
                  <a:lnTo>
                    <a:pt x="0" y="1464056"/>
                  </a:lnTo>
                  <a:cubicBezTo>
                    <a:pt x="88392" y="443357"/>
                    <a:pt x="1304036" y="348996"/>
                    <a:pt x="2328418" y="348996"/>
                  </a:cubicBezTo>
                  <a:cubicBezTo>
                    <a:pt x="2560955" y="348996"/>
                    <a:pt x="2783459" y="353822"/>
                    <a:pt x="2980944" y="353822"/>
                  </a:cubicBezTo>
                  <a:cubicBezTo>
                    <a:pt x="3166364" y="353822"/>
                    <a:pt x="3329559" y="349504"/>
                    <a:pt x="3457575" y="332867"/>
                  </a:cubicBezTo>
                  <a:cubicBezTo>
                    <a:pt x="3774313" y="292735"/>
                    <a:pt x="3993261" y="158115"/>
                    <a:pt x="4142613" y="0"/>
                  </a:cubicBezTo>
                  <a:close/>
                  <a:moveTo>
                    <a:pt x="4142613" y="1465326"/>
                  </a:moveTo>
                  <a:cubicBezTo>
                    <a:pt x="4142613" y="1465326"/>
                    <a:pt x="4142613" y="1465326"/>
                    <a:pt x="4142613" y="1465326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71200" y="1331800"/>
            <a:ext cx="389050" cy="389050"/>
            <a:chOff x="0" y="0"/>
            <a:chExt cx="518733" cy="5187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42300" y="536850"/>
            <a:ext cx="300950" cy="264700"/>
            <a:chOff x="0" y="0"/>
            <a:chExt cx="401267" cy="352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" y="127"/>
              <a:ext cx="401066" cy="352806"/>
            </a:xfrm>
            <a:custGeom>
              <a:avLst/>
              <a:gdLst/>
              <a:ahLst/>
              <a:cxnLst/>
              <a:rect r="r" b="b" t="t" l="l"/>
              <a:pathLst>
                <a:path h="352806" w="401066">
                  <a:moveTo>
                    <a:pt x="200533" y="0"/>
                  </a:moveTo>
                  <a:cubicBezTo>
                    <a:pt x="131826" y="0"/>
                    <a:pt x="66421" y="40259"/>
                    <a:pt x="37973" y="107442"/>
                  </a:cubicBezTo>
                  <a:cubicBezTo>
                    <a:pt x="0" y="197231"/>
                    <a:pt x="42164" y="300736"/>
                    <a:pt x="131826" y="338709"/>
                  </a:cubicBezTo>
                  <a:cubicBezTo>
                    <a:pt x="154305" y="348234"/>
                    <a:pt x="177673" y="352806"/>
                    <a:pt x="200533" y="352806"/>
                  </a:cubicBezTo>
                  <a:cubicBezTo>
                    <a:pt x="269113" y="352806"/>
                    <a:pt x="334645" y="312420"/>
                    <a:pt x="363093" y="245237"/>
                  </a:cubicBezTo>
                  <a:cubicBezTo>
                    <a:pt x="401066" y="155448"/>
                    <a:pt x="358902" y="52070"/>
                    <a:pt x="269240" y="13970"/>
                  </a:cubicBezTo>
                  <a:cubicBezTo>
                    <a:pt x="246761" y="4445"/>
                    <a:pt x="223520" y="0"/>
                    <a:pt x="200533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030600" y="1871450"/>
            <a:ext cx="201200" cy="154200"/>
            <a:chOff x="0" y="0"/>
            <a:chExt cx="268267" cy="205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154300" y="1940750"/>
            <a:ext cx="389050" cy="389050"/>
            <a:chOff x="0" y="0"/>
            <a:chExt cx="518733" cy="5187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507550" y="382650"/>
            <a:ext cx="201200" cy="154200"/>
            <a:chOff x="0" y="0"/>
            <a:chExt cx="268267" cy="205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208044" y="9219012"/>
            <a:ext cx="3107056" cy="1098988"/>
            <a:chOff x="0" y="0"/>
            <a:chExt cx="4142741" cy="14653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42613" cy="1465326"/>
            </a:xfrm>
            <a:custGeom>
              <a:avLst/>
              <a:gdLst/>
              <a:ahLst/>
              <a:cxnLst/>
              <a:rect r="r" b="b" t="t" l="l"/>
              <a:pathLst>
                <a:path h="1465326" w="4142613">
                  <a:moveTo>
                    <a:pt x="4142613" y="0"/>
                  </a:moveTo>
                  <a:lnTo>
                    <a:pt x="4142613" y="1465326"/>
                  </a:lnTo>
                  <a:cubicBezTo>
                    <a:pt x="4142105" y="1465326"/>
                    <a:pt x="1427099" y="1464056"/>
                    <a:pt x="1427099" y="1464056"/>
                  </a:cubicBezTo>
                  <a:lnTo>
                    <a:pt x="0" y="1464056"/>
                  </a:lnTo>
                  <a:cubicBezTo>
                    <a:pt x="88392" y="443357"/>
                    <a:pt x="1304036" y="348996"/>
                    <a:pt x="2328418" y="348996"/>
                  </a:cubicBezTo>
                  <a:cubicBezTo>
                    <a:pt x="2560955" y="348996"/>
                    <a:pt x="2783459" y="353822"/>
                    <a:pt x="2980944" y="353822"/>
                  </a:cubicBezTo>
                  <a:cubicBezTo>
                    <a:pt x="3166364" y="353822"/>
                    <a:pt x="3329559" y="349504"/>
                    <a:pt x="3457575" y="332867"/>
                  </a:cubicBezTo>
                  <a:cubicBezTo>
                    <a:pt x="3774313" y="292735"/>
                    <a:pt x="3993261" y="158115"/>
                    <a:pt x="4142613" y="0"/>
                  </a:cubicBezTo>
                  <a:close/>
                  <a:moveTo>
                    <a:pt x="4142613" y="1465326"/>
                  </a:moveTo>
                  <a:cubicBezTo>
                    <a:pt x="4142613" y="1465326"/>
                    <a:pt x="4142613" y="1465326"/>
                    <a:pt x="4142613" y="1465326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7354850" y="8597160"/>
            <a:ext cx="389050" cy="389050"/>
            <a:chOff x="0" y="0"/>
            <a:chExt cx="518733" cy="5187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15571850" y="9516460"/>
            <a:ext cx="300950" cy="264700"/>
            <a:chOff x="0" y="0"/>
            <a:chExt cx="401267" cy="3529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" y="127"/>
              <a:ext cx="401066" cy="352806"/>
            </a:xfrm>
            <a:custGeom>
              <a:avLst/>
              <a:gdLst/>
              <a:ahLst/>
              <a:cxnLst/>
              <a:rect r="r" b="b" t="t" l="l"/>
              <a:pathLst>
                <a:path h="352806" w="401066">
                  <a:moveTo>
                    <a:pt x="200533" y="0"/>
                  </a:moveTo>
                  <a:cubicBezTo>
                    <a:pt x="131826" y="0"/>
                    <a:pt x="66421" y="40259"/>
                    <a:pt x="37973" y="107442"/>
                  </a:cubicBezTo>
                  <a:cubicBezTo>
                    <a:pt x="0" y="197231"/>
                    <a:pt x="42164" y="300736"/>
                    <a:pt x="131826" y="338709"/>
                  </a:cubicBezTo>
                  <a:cubicBezTo>
                    <a:pt x="154305" y="348234"/>
                    <a:pt x="177673" y="352806"/>
                    <a:pt x="200533" y="352806"/>
                  </a:cubicBezTo>
                  <a:cubicBezTo>
                    <a:pt x="269113" y="352806"/>
                    <a:pt x="334645" y="312420"/>
                    <a:pt x="363093" y="245237"/>
                  </a:cubicBezTo>
                  <a:cubicBezTo>
                    <a:pt x="401066" y="155448"/>
                    <a:pt x="358902" y="52070"/>
                    <a:pt x="269240" y="13970"/>
                  </a:cubicBezTo>
                  <a:cubicBezTo>
                    <a:pt x="246761" y="4445"/>
                    <a:pt x="223520" y="0"/>
                    <a:pt x="200533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16083300" y="8292360"/>
            <a:ext cx="201200" cy="154200"/>
            <a:chOff x="0" y="0"/>
            <a:chExt cx="268267" cy="205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10800000">
            <a:off x="18080350" y="7988210"/>
            <a:ext cx="389050" cy="389050"/>
            <a:chOff x="0" y="0"/>
            <a:chExt cx="518733" cy="51873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-10800000">
            <a:off x="14606350" y="9781160"/>
            <a:ext cx="201200" cy="154200"/>
            <a:chOff x="0" y="0"/>
            <a:chExt cx="268267" cy="2056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-696155" y="8559837"/>
            <a:ext cx="2467958" cy="2596860"/>
          </a:xfrm>
          <a:custGeom>
            <a:avLst/>
            <a:gdLst/>
            <a:ahLst/>
            <a:cxnLst/>
            <a:rect r="r" b="b" t="t" l="l"/>
            <a:pathLst>
              <a:path h="2596860" w="2467958">
                <a:moveTo>
                  <a:pt x="0" y="0"/>
                </a:moveTo>
                <a:lnTo>
                  <a:pt x="2467958" y="0"/>
                </a:lnTo>
                <a:lnTo>
                  <a:pt x="2467958" y="2596860"/>
                </a:lnTo>
                <a:lnTo>
                  <a:pt x="0" y="25968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925214" y="2025672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1070586" y="6451822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539490" y="997775"/>
            <a:ext cx="1120902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4. PRODUCTOS ELABORADOS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33376" y="2593677"/>
            <a:ext cx="152251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</a:rPr>
              <a:t>4</a:t>
            </a:r>
            <a:r>
              <a:rPr lang="en-US" sz="3999" strike="noStrike" u="none">
                <a:solidFill>
                  <a:srgbClr val="FFFFFF"/>
                </a:solidFill>
                <a:latin typeface="Arimo"/>
              </a:rPr>
              <a:t>.1 DE QUE ESTA HECHA LA SALCHICHA EN ARGENTINA?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3376" y="3831927"/>
            <a:ext cx="15591838" cy="3911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Las salchichas suelen contener soja, gluten, diversos componentes químicos y aditivos, y varios tipos de restos de carnes y grasas. Cuanto más roja (más oscura) es la salchicha, menos carne y más grasa tiene en su interior. Las más baratas y por ende las de menor calidad suelen estar hechas con pollo mecánicamente recuperado: el resultado de que el cadáver del pollo, ya desprovisto de todos los cortes útiles, sea aplastado hasta formar una pasta.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3370051" y="6604761"/>
            <a:ext cx="4373849" cy="4373849"/>
          </a:xfrm>
          <a:custGeom>
            <a:avLst/>
            <a:gdLst/>
            <a:ahLst/>
            <a:cxnLst/>
            <a:rect r="r" b="b" t="t" l="l"/>
            <a:pathLst>
              <a:path h="4373849" w="4373849">
                <a:moveTo>
                  <a:pt x="0" y="0"/>
                </a:moveTo>
                <a:lnTo>
                  <a:pt x="4373849" y="0"/>
                </a:lnTo>
                <a:lnTo>
                  <a:pt x="4373849" y="4373848"/>
                </a:lnTo>
                <a:lnTo>
                  <a:pt x="0" y="43738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40924" y="4202"/>
            <a:ext cx="5037122" cy="3505120"/>
          </a:xfrm>
          <a:custGeom>
            <a:avLst/>
            <a:gdLst/>
            <a:ahLst/>
            <a:cxnLst/>
            <a:rect r="r" b="b" t="t" l="l"/>
            <a:pathLst>
              <a:path h="3505120" w="5037122">
                <a:moveTo>
                  <a:pt x="0" y="0"/>
                </a:moveTo>
                <a:lnTo>
                  <a:pt x="5037122" y="0"/>
                </a:lnTo>
                <a:lnTo>
                  <a:pt x="5037122" y="3505120"/>
                </a:lnTo>
                <a:lnTo>
                  <a:pt x="0" y="3505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77226" y="-842708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50" y="7647632"/>
            <a:ext cx="3571296" cy="2635110"/>
            <a:chOff x="0" y="0"/>
            <a:chExt cx="4761728" cy="3513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" y="127"/>
              <a:ext cx="4761611" cy="3513201"/>
            </a:xfrm>
            <a:custGeom>
              <a:avLst/>
              <a:gdLst/>
              <a:ahLst/>
              <a:cxnLst/>
              <a:rect r="r" b="b" t="t" l="l"/>
              <a:pathLst>
                <a:path h="3513201" w="4761611">
                  <a:moveTo>
                    <a:pt x="215392" y="0"/>
                  </a:moveTo>
                  <a:cubicBezTo>
                    <a:pt x="135382" y="0"/>
                    <a:pt x="61341" y="12954"/>
                    <a:pt x="0" y="36957"/>
                  </a:cubicBezTo>
                  <a:lnTo>
                    <a:pt x="0" y="3513201"/>
                  </a:lnTo>
                  <a:lnTo>
                    <a:pt x="4761611" y="3513201"/>
                  </a:lnTo>
                  <a:cubicBezTo>
                    <a:pt x="4140708" y="2277491"/>
                    <a:pt x="2199894" y="2514854"/>
                    <a:pt x="1397381" y="2270633"/>
                  </a:cubicBezTo>
                  <a:cubicBezTo>
                    <a:pt x="594995" y="2027428"/>
                    <a:pt x="1308989" y="1028065"/>
                    <a:pt x="899287" y="377698"/>
                  </a:cubicBezTo>
                  <a:cubicBezTo>
                    <a:pt x="729361" y="109474"/>
                    <a:pt x="447294" y="0"/>
                    <a:pt x="215392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847420" y="9232266"/>
            <a:ext cx="583770" cy="583770"/>
            <a:chOff x="0" y="0"/>
            <a:chExt cx="778360" cy="7783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" y="127"/>
              <a:ext cx="778256" cy="778256"/>
            </a:xfrm>
            <a:custGeom>
              <a:avLst/>
              <a:gdLst/>
              <a:ahLst/>
              <a:cxnLst/>
              <a:rect r="r" b="b" t="t" l="l"/>
              <a:pathLst>
                <a:path h="778256" w="778256">
                  <a:moveTo>
                    <a:pt x="389128" y="0"/>
                  </a:moveTo>
                  <a:cubicBezTo>
                    <a:pt x="174244" y="0"/>
                    <a:pt x="0" y="174244"/>
                    <a:pt x="0" y="389128"/>
                  </a:cubicBezTo>
                  <a:cubicBezTo>
                    <a:pt x="0" y="604012"/>
                    <a:pt x="174244" y="778256"/>
                    <a:pt x="389128" y="778256"/>
                  </a:cubicBezTo>
                  <a:cubicBezTo>
                    <a:pt x="604012" y="778256"/>
                    <a:pt x="778256" y="604012"/>
                    <a:pt x="778256" y="389128"/>
                  </a:cubicBezTo>
                  <a:cubicBezTo>
                    <a:pt x="778256" y="174244"/>
                    <a:pt x="604012" y="0"/>
                    <a:pt x="389128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9" id="9"/>
          <p:cNvGrpSpPr/>
          <p:nvPr/>
        </p:nvGrpSpPr>
        <p:grpSpPr>
          <a:xfrm rot="9377161">
            <a:off x="4312346" y="9866986"/>
            <a:ext cx="301922" cy="231394"/>
            <a:chOff x="0" y="0"/>
            <a:chExt cx="402563" cy="3085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2590" cy="308483"/>
            </a:xfrm>
            <a:custGeom>
              <a:avLst/>
              <a:gdLst/>
              <a:ahLst/>
              <a:cxnLst/>
              <a:rect r="r" b="b" t="t" l="l"/>
              <a:pathLst>
                <a:path h="308483" w="402590">
                  <a:moveTo>
                    <a:pt x="201041" y="0"/>
                  </a:moveTo>
                  <a:cubicBezTo>
                    <a:pt x="89916" y="0"/>
                    <a:pt x="0" y="68961"/>
                    <a:pt x="0" y="154305"/>
                  </a:cubicBezTo>
                  <a:cubicBezTo>
                    <a:pt x="0" y="239649"/>
                    <a:pt x="89916" y="308483"/>
                    <a:pt x="201041" y="308483"/>
                  </a:cubicBezTo>
                  <a:cubicBezTo>
                    <a:pt x="312166" y="308483"/>
                    <a:pt x="402590" y="239649"/>
                    <a:pt x="402590" y="154305"/>
                  </a:cubicBezTo>
                  <a:cubicBezTo>
                    <a:pt x="402590" y="68961"/>
                    <a:pt x="312039" y="0"/>
                    <a:pt x="201041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249760" y="7056752"/>
            <a:ext cx="129268" cy="127542"/>
            <a:chOff x="0" y="0"/>
            <a:chExt cx="172357" cy="1700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27"/>
              <a:ext cx="172339" cy="169926"/>
            </a:xfrm>
            <a:custGeom>
              <a:avLst/>
              <a:gdLst/>
              <a:ahLst/>
              <a:cxnLst/>
              <a:rect r="r" b="b" t="t" l="l"/>
              <a:pathLst>
                <a:path h="169926" w="172339">
                  <a:moveTo>
                    <a:pt x="107696" y="0"/>
                  </a:moveTo>
                  <a:cubicBezTo>
                    <a:pt x="81026" y="0"/>
                    <a:pt x="51308" y="15621"/>
                    <a:pt x="30861" y="43688"/>
                  </a:cubicBezTo>
                  <a:cubicBezTo>
                    <a:pt x="508" y="84836"/>
                    <a:pt x="0" y="137160"/>
                    <a:pt x="30861" y="159385"/>
                  </a:cubicBezTo>
                  <a:cubicBezTo>
                    <a:pt x="40640" y="166624"/>
                    <a:pt x="52324" y="169926"/>
                    <a:pt x="64516" y="169926"/>
                  </a:cubicBezTo>
                  <a:cubicBezTo>
                    <a:pt x="91059" y="169926"/>
                    <a:pt x="120777" y="154051"/>
                    <a:pt x="141478" y="125857"/>
                  </a:cubicBezTo>
                  <a:cubicBezTo>
                    <a:pt x="171323" y="84709"/>
                    <a:pt x="172339" y="32766"/>
                    <a:pt x="141478" y="10160"/>
                  </a:cubicBezTo>
                  <a:cubicBezTo>
                    <a:pt x="131699" y="3302"/>
                    <a:pt x="120015" y="0"/>
                    <a:pt x="10769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294674" y="7732492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4307" y="4252272"/>
            <a:ext cx="17599387" cy="3185010"/>
            <a:chOff x="0" y="0"/>
            <a:chExt cx="23465849" cy="424668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572756" y="1781956"/>
              <a:ext cx="542723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Archivo Black"/>
                </a:rPr>
                <a:t>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129081"/>
              <a:ext cx="3688234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rlow"/>
                </a:rPr>
                <a:t>Recepción de las materias primas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325868" y="1679575"/>
              <a:ext cx="542723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Archivo Black"/>
                </a:rPr>
                <a:t>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753113" y="0"/>
              <a:ext cx="3688234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rlow"/>
                </a:rPr>
                <a:t>Troceado o picado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247589" y="1781956"/>
              <a:ext cx="542723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Archivo Black"/>
                </a:rPr>
                <a:t>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674834" y="3129081"/>
              <a:ext cx="3688234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rlow"/>
                </a:rPr>
                <a:t>Molido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000702" y="1679575"/>
              <a:ext cx="542723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Archivo Black"/>
                </a:rPr>
                <a:t>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8427947" y="558800"/>
              <a:ext cx="3688234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rlow"/>
                </a:rPr>
                <a:t>Mezcla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2922423" y="1781956"/>
              <a:ext cx="542723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Archivo Black"/>
                </a:rPr>
                <a:t>5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349668" y="3129081"/>
              <a:ext cx="3688234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rlow"/>
                </a:rPr>
                <a:t>Embutido y porcionado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5675536" y="1679575"/>
              <a:ext cx="542723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Archivo Black"/>
                </a:rPr>
                <a:t>6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4102781" y="558800"/>
              <a:ext cx="3688234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rlow"/>
                </a:rPr>
                <a:t>Escaldado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8597257" y="1781956"/>
              <a:ext cx="542723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Archivo Black"/>
                </a:rPr>
                <a:t>7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7024502" y="3129081"/>
              <a:ext cx="3688234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rlow"/>
                </a:rPr>
                <a:t>Choque térmico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1350370" y="1679575"/>
              <a:ext cx="542723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Archivo Black"/>
                </a:rPr>
                <a:t>8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9777614" y="558800"/>
              <a:ext cx="3688234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rlow"/>
                </a:rPr>
                <a:t>Secado</a:t>
              </a:r>
            </a:p>
          </p:txBody>
        </p:sp>
        <p:sp>
          <p:nvSpPr>
            <p:cNvPr name="AutoShape 31" id="31"/>
            <p:cNvSpPr/>
            <p:nvPr/>
          </p:nvSpPr>
          <p:spPr>
            <a:xfrm>
              <a:off x="2877580" y="2141033"/>
              <a:ext cx="668667" cy="0"/>
            </a:xfrm>
            <a:prstGeom prst="line">
              <a:avLst/>
            </a:prstGeom>
            <a:ln cap="rnd" w="25400">
              <a:solidFill>
                <a:srgbClr val="FFBD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5674834" y="2153733"/>
              <a:ext cx="668667" cy="0"/>
            </a:xfrm>
            <a:prstGeom prst="line">
              <a:avLst/>
            </a:prstGeom>
            <a:ln cap="rnd" w="25400">
              <a:solidFill>
                <a:srgbClr val="FFBD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>
              <a:off x="8427947" y="2141033"/>
              <a:ext cx="668667" cy="0"/>
            </a:xfrm>
            <a:prstGeom prst="line">
              <a:avLst/>
            </a:prstGeom>
            <a:ln cap="rnd" w="25400">
              <a:solidFill>
                <a:srgbClr val="FFBD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>
              <a:off x="11287106" y="2179133"/>
              <a:ext cx="668667" cy="0"/>
            </a:xfrm>
            <a:prstGeom prst="line">
              <a:avLst/>
            </a:prstGeom>
            <a:ln cap="rnd" w="25400">
              <a:solidFill>
                <a:srgbClr val="FFBD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14102781" y="2166433"/>
              <a:ext cx="668667" cy="0"/>
            </a:xfrm>
            <a:prstGeom prst="line">
              <a:avLst/>
            </a:prstGeom>
            <a:ln cap="rnd" w="25400">
              <a:solidFill>
                <a:srgbClr val="FFBD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17024502" y="2115633"/>
              <a:ext cx="668667" cy="0"/>
            </a:xfrm>
            <a:prstGeom prst="line">
              <a:avLst/>
            </a:prstGeom>
            <a:ln cap="rnd" w="25400">
              <a:solidFill>
                <a:srgbClr val="FFBD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20044069" y="2166433"/>
              <a:ext cx="668667" cy="0"/>
            </a:xfrm>
            <a:prstGeom prst="line">
              <a:avLst/>
            </a:prstGeom>
            <a:ln cap="rnd" w="25400">
              <a:solidFill>
                <a:srgbClr val="FFBD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38" id="38"/>
          <p:cNvSpPr/>
          <p:nvPr/>
        </p:nvSpPr>
        <p:spPr>
          <a:xfrm flipH="false" flipV="false" rot="-178315">
            <a:off x="6868646" y="8180232"/>
            <a:ext cx="4550686" cy="1376582"/>
          </a:xfrm>
          <a:custGeom>
            <a:avLst/>
            <a:gdLst/>
            <a:ahLst/>
            <a:cxnLst/>
            <a:rect r="r" b="b" t="t" l="l"/>
            <a:pathLst>
              <a:path h="1376582" w="4550686">
                <a:moveTo>
                  <a:pt x="0" y="0"/>
                </a:moveTo>
                <a:lnTo>
                  <a:pt x="4550686" y="0"/>
                </a:lnTo>
                <a:lnTo>
                  <a:pt x="4550686" y="1376583"/>
                </a:lnTo>
                <a:lnTo>
                  <a:pt x="0" y="137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333376" y="2593677"/>
            <a:ext cx="152251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rimo"/>
              </a:rPr>
              <a:t>4</a:t>
            </a:r>
            <a:r>
              <a:rPr lang="en-US" sz="3999" strike="noStrike" u="none">
                <a:solidFill>
                  <a:srgbClr val="FFFFFF"/>
                </a:solidFill>
                <a:latin typeface="Arimo"/>
              </a:rPr>
              <a:t>.2 COMO SE PRODUCE LA SALCHICHA?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580646" y="920378"/>
            <a:ext cx="1120902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FFFFF"/>
                </a:solidFill>
                <a:latin typeface="Arimo"/>
              </a:rPr>
              <a:t>4. PRODUCTOS ELABORADOS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8042" y="0"/>
            <a:ext cx="14871916" cy="11153937"/>
          </a:xfrm>
          <a:custGeom>
            <a:avLst/>
            <a:gdLst/>
            <a:ahLst/>
            <a:cxnLst/>
            <a:rect r="r" b="b" t="t" l="l"/>
            <a:pathLst>
              <a:path h="11153937" w="14871916">
                <a:moveTo>
                  <a:pt x="0" y="0"/>
                </a:moveTo>
                <a:lnTo>
                  <a:pt x="14871916" y="0"/>
                </a:lnTo>
                <a:lnTo>
                  <a:pt x="14871916" y="11153937"/>
                </a:lnTo>
                <a:lnTo>
                  <a:pt x="0" y="11153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834" y="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48822" y="6237494"/>
            <a:ext cx="4647504" cy="4553256"/>
          </a:xfrm>
          <a:custGeom>
            <a:avLst/>
            <a:gdLst/>
            <a:ahLst/>
            <a:cxnLst/>
            <a:rect r="r" b="b" t="t" l="l"/>
            <a:pathLst>
              <a:path h="4553256" w="4647504">
                <a:moveTo>
                  <a:pt x="0" y="0"/>
                </a:moveTo>
                <a:lnTo>
                  <a:pt x="4647504" y="0"/>
                </a:lnTo>
                <a:lnTo>
                  <a:pt x="4647504" y="4553256"/>
                </a:lnTo>
                <a:lnTo>
                  <a:pt x="0" y="4553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88396" y="-591924"/>
            <a:ext cx="4825710" cy="4727848"/>
          </a:xfrm>
          <a:custGeom>
            <a:avLst/>
            <a:gdLst/>
            <a:ahLst/>
            <a:cxnLst/>
            <a:rect r="r" b="b" t="t" l="l"/>
            <a:pathLst>
              <a:path h="4727848" w="4825710">
                <a:moveTo>
                  <a:pt x="0" y="0"/>
                </a:moveTo>
                <a:lnTo>
                  <a:pt x="4825710" y="0"/>
                </a:lnTo>
                <a:lnTo>
                  <a:pt x="4825710" y="4727848"/>
                </a:lnTo>
                <a:lnTo>
                  <a:pt x="0" y="4727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36832" y="6946001"/>
            <a:ext cx="6426663" cy="4675819"/>
          </a:xfrm>
          <a:custGeom>
            <a:avLst/>
            <a:gdLst/>
            <a:ahLst/>
            <a:cxnLst/>
            <a:rect r="r" b="b" t="t" l="l"/>
            <a:pathLst>
              <a:path h="4675819" w="6426663">
                <a:moveTo>
                  <a:pt x="0" y="0"/>
                </a:moveTo>
                <a:lnTo>
                  <a:pt x="6426662" y="0"/>
                </a:lnTo>
                <a:lnTo>
                  <a:pt x="6426662" y="4675820"/>
                </a:lnTo>
                <a:lnTo>
                  <a:pt x="0" y="46758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94765" y="-2080651"/>
            <a:ext cx="7061544" cy="6325437"/>
          </a:xfrm>
          <a:custGeom>
            <a:avLst/>
            <a:gdLst/>
            <a:ahLst/>
            <a:cxnLst/>
            <a:rect r="r" b="b" t="t" l="l"/>
            <a:pathLst>
              <a:path h="6325437" w="7061544">
                <a:moveTo>
                  <a:pt x="0" y="0"/>
                </a:moveTo>
                <a:lnTo>
                  <a:pt x="7061544" y="0"/>
                </a:lnTo>
                <a:lnTo>
                  <a:pt x="7061544" y="6325438"/>
                </a:lnTo>
                <a:lnTo>
                  <a:pt x="0" y="6325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094738" y="341320"/>
            <a:ext cx="740712" cy="740712"/>
            <a:chOff x="0" y="0"/>
            <a:chExt cx="987616" cy="9876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" y="127"/>
              <a:ext cx="987552" cy="987552"/>
            </a:xfrm>
            <a:custGeom>
              <a:avLst/>
              <a:gdLst/>
              <a:ahLst/>
              <a:cxnLst/>
              <a:rect r="r" b="b" t="t" l="l"/>
              <a:pathLst>
                <a:path h="987552" w="987552">
                  <a:moveTo>
                    <a:pt x="493776" y="0"/>
                  </a:moveTo>
                  <a:cubicBezTo>
                    <a:pt x="221107" y="0"/>
                    <a:pt x="0" y="221107"/>
                    <a:pt x="0" y="493776"/>
                  </a:cubicBezTo>
                  <a:cubicBezTo>
                    <a:pt x="0" y="766445"/>
                    <a:pt x="221107" y="987552"/>
                    <a:pt x="493776" y="987552"/>
                  </a:cubicBezTo>
                  <a:cubicBezTo>
                    <a:pt x="766445" y="987552"/>
                    <a:pt x="987552" y="766445"/>
                    <a:pt x="987552" y="493776"/>
                  </a:cubicBezTo>
                  <a:cubicBezTo>
                    <a:pt x="987552" y="221107"/>
                    <a:pt x="766445" y="0"/>
                    <a:pt x="49377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9" id="9"/>
          <p:cNvGrpSpPr/>
          <p:nvPr/>
        </p:nvGrpSpPr>
        <p:grpSpPr>
          <a:xfrm rot="-1422808">
            <a:off x="12557638" y="723834"/>
            <a:ext cx="383076" cy="293590"/>
            <a:chOff x="0" y="0"/>
            <a:chExt cx="510768" cy="3914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0794" cy="391287"/>
            </a:xfrm>
            <a:custGeom>
              <a:avLst/>
              <a:gdLst/>
              <a:ahLst/>
              <a:cxnLst/>
              <a:rect r="r" b="b" t="t" l="l"/>
              <a:pathLst>
                <a:path h="391287" w="510794">
                  <a:moveTo>
                    <a:pt x="255016" y="0"/>
                  </a:moveTo>
                  <a:cubicBezTo>
                    <a:pt x="114173" y="0"/>
                    <a:pt x="0" y="87503"/>
                    <a:pt x="0" y="195707"/>
                  </a:cubicBezTo>
                  <a:cubicBezTo>
                    <a:pt x="0" y="303911"/>
                    <a:pt x="114173" y="391287"/>
                    <a:pt x="255016" y="391287"/>
                  </a:cubicBezTo>
                  <a:cubicBezTo>
                    <a:pt x="395859" y="391287"/>
                    <a:pt x="510794" y="303911"/>
                    <a:pt x="510794" y="195707"/>
                  </a:cubicBezTo>
                  <a:cubicBezTo>
                    <a:pt x="510794" y="87503"/>
                    <a:pt x="395859" y="0"/>
                    <a:pt x="25501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099588" y="9785470"/>
            <a:ext cx="740712" cy="740712"/>
            <a:chOff x="0" y="0"/>
            <a:chExt cx="987616" cy="9876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" y="127"/>
              <a:ext cx="987552" cy="987552"/>
            </a:xfrm>
            <a:custGeom>
              <a:avLst/>
              <a:gdLst/>
              <a:ahLst/>
              <a:cxnLst/>
              <a:rect r="r" b="b" t="t" l="l"/>
              <a:pathLst>
                <a:path h="987552" w="987552">
                  <a:moveTo>
                    <a:pt x="493776" y="0"/>
                  </a:moveTo>
                  <a:cubicBezTo>
                    <a:pt x="221107" y="0"/>
                    <a:pt x="0" y="221107"/>
                    <a:pt x="0" y="493776"/>
                  </a:cubicBezTo>
                  <a:cubicBezTo>
                    <a:pt x="0" y="766445"/>
                    <a:pt x="221107" y="987552"/>
                    <a:pt x="493776" y="987552"/>
                  </a:cubicBezTo>
                  <a:cubicBezTo>
                    <a:pt x="766445" y="987552"/>
                    <a:pt x="987552" y="766445"/>
                    <a:pt x="987552" y="493776"/>
                  </a:cubicBezTo>
                  <a:cubicBezTo>
                    <a:pt x="987552" y="221107"/>
                    <a:pt x="766445" y="0"/>
                    <a:pt x="49377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422808">
            <a:off x="3763888" y="9427234"/>
            <a:ext cx="383076" cy="293590"/>
            <a:chOff x="0" y="0"/>
            <a:chExt cx="510768" cy="3914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0794" cy="391287"/>
            </a:xfrm>
            <a:custGeom>
              <a:avLst/>
              <a:gdLst/>
              <a:ahLst/>
              <a:cxnLst/>
              <a:rect r="r" b="b" t="t" l="l"/>
              <a:pathLst>
                <a:path h="391287" w="510794">
                  <a:moveTo>
                    <a:pt x="255016" y="0"/>
                  </a:moveTo>
                  <a:cubicBezTo>
                    <a:pt x="114173" y="0"/>
                    <a:pt x="0" y="87503"/>
                    <a:pt x="0" y="195707"/>
                  </a:cubicBezTo>
                  <a:cubicBezTo>
                    <a:pt x="0" y="303911"/>
                    <a:pt x="114173" y="391287"/>
                    <a:pt x="255016" y="391287"/>
                  </a:cubicBezTo>
                  <a:cubicBezTo>
                    <a:pt x="395859" y="391287"/>
                    <a:pt x="510794" y="303911"/>
                    <a:pt x="510794" y="195707"/>
                  </a:cubicBezTo>
                  <a:cubicBezTo>
                    <a:pt x="510794" y="87503"/>
                    <a:pt x="395859" y="0"/>
                    <a:pt x="25501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350862" y="6618270"/>
            <a:ext cx="740712" cy="740712"/>
            <a:chOff x="0" y="0"/>
            <a:chExt cx="987616" cy="9876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" y="127"/>
              <a:ext cx="987552" cy="987552"/>
            </a:xfrm>
            <a:custGeom>
              <a:avLst/>
              <a:gdLst/>
              <a:ahLst/>
              <a:cxnLst/>
              <a:rect r="r" b="b" t="t" l="l"/>
              <a:pathLst>
                <a:path h="987552" w="987552">
                  <a:moveTo>
                    <a:pt x="493776" y="0"/>
                  </a:moveTo>
                  <a:cubicBezTo>
                    <a:pt x="221107" y="0"/>
                    <a:pt x="0" y="221107"/>
                    <a:pt x="0" y="493776"/>
                  </a:cubicBezTo>
                  <a:cubicBezTo>
                    <a:pt x="0" y="766445"/>
                    <a:pt x="221107" y="987552"/>
                    <a:pt x="493776" y="987552"/>
                  </a:cubicBezTo>
                  <a:cubicBezTo>
                    <a:pt x="766445" y="987552"/>
                    <a:pt x="987552" y="766445"/>
                    <a:pt x="987552" y="493776"/>
                  </a:cubicBezTo>
                  <a:cubicBezTo>
                    <a:pt x="987552" y="221107"/>
                    <a:pt x="766445" y="0"/>
                    <a:pt x="49377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892788" y="3663020"/>
            <a:ext cx="740712" cy="740712"/>
            <a:chOff x="0" y="0"/>
            <a:chExt cx="987616" cy="9876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" y="127"/>
              <a:ext cx="987552" cy="987552"/>
            </a:xfrm>
            <a:custGeom>
              <a:avLst/>
              <a:gdLst/>
              <a:ahLst/>
              <a:cxnLst/>
              <a:rect r="r" b="b" t="t" l="l"/>
              <a:pathLst>
                <a:path h="987552" w="987552">
                  <a:moveTo>
                    <a:pt x="493776" y="0"/>
                  </a:moveTo>
                  <a:cubicBezTo>
                    <a:pt x="221107" y="0"/>
                    <a:pt x="0" y="221107"/>
                    <a:pt x="0" y="493776"/>
                  </a:cubicBezTo>
                  <a:cubicBezTo>
                    <a:pt x="0" y="766445"/>
                    <a:pt x="221107" y="987552"/>
                    <a:pt x="493776" y="987552"/>
                  </a:cubicBezTo>
                  <a:cubicBezTo>
                    <a:pt x="766445" y="987552"/>
                    <a:pt x="987552" y="766445"/>
                    <a:pt x="987552" y="493776"/>
                  </a:cubicBezTo>
                  <a:cubicBezTo>
                    <a:pt x="987552" y="221107"/>
                    <a:pt x="766445" y="0"/>
                    <a:pt x="49377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3259259" y="5245463"/>
            <a:ext cx="4876361" cy="4876361"/>
          </a:xfrm>
          <a:custGeom>
            <a:avLst/>
            <a:gdLst/>
            <a:ahLst/>
            <a:cxnLst/>
            <a:rect r="r" b="b" t="t" l="l"/>
            <a:pathLst>
              <a:path h="4876361" w="4876361">
                <a:moveTo>
                  <a:pt x="0" y="0"/>
                </a:moveTo>
                <a:lnTo>
                  <a:pt x="4876361" y="0"/>
                </a:lnTo>
                <a:lnTo>
                  <a:pt x="4876361" y="4876361"/>
                </a:lnTo>
                <a:lnTo>
                  <a:pt x="0" y="48763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000125"/>
            <a:ext cx="15843874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5. ADITIVOS ALIMENTARIOS UTILIZADOS EN LA INDUSTRIA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2960" y="3750008"/>
            <a:ext cx="15529614" cy="25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Se entiende por aditivos alimentarios, a aquellas sustancias que carentes de valor nutritivo o agregadas sin función nutritiva, se incorporan a los alimentos para mejorar su presentación, sus caracteres organolépticos, su sabor o sus condiciones de conservación.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8226" y="6642307"/>
            <a:ext cx="11075683" cy="193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Los aditivos en la industria carnica son utilizados en TODOS los puntos del proceso productivo. Desde el sacrificio del animal hasta la etapa previa al envasado.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2354" y="4214"/>
            <a:ext cx="5876250" cy="4089034"/>
          </a:xfrm>
          <a:custGeom>
            <a:avLst/>
            <a:gdLst/>
            <a:ahLst/>
            <a:cxnLst/>
            <a:rect r="r" b="b" t="t" l="l"/>
            <a:pathLst>
              <a:path h="4089034" w="5876250">
                <a:moveTo>
                  <a:pt x="0" y="0"/>
                </a:moveTo>
                <a:lnTo>
                  <a:pt x="5876250" y="0"/>
                </a:lnTo>
                <a:lnTo>
                  <a:pt x="5876250" y="4089034"/>
                </a:lnTo>
                <a:lnTo>
                  <a:pt x="0" y="408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35965" y="356343"/>
            <a:ext cx="2979394" cy="2899267"/>
          </a:xfrm>
          <a:custGeom>
            <a:avLst/>
            <a:gdLst/>
            <a:ahLst/>
            <a:cxnLst/>
            <a:rect r="r" b="b" t="t" l="l"/>
            <a:pathLst>
              <a:path h="2899267" w="2979394">
                <a:moveTo>
                  <a:pt x="0" y="0"/>
                </a:moveTo>
                <a:lnTo>
                  <a:pt x="2979394" y="0"/>
                </a:lnTo>
                <a:lnTo>
                  <a:pt x="2979394" y="2899267"/>
                </a:lnTo>
                <a:lnTo>
                  <a:pt x="0" y="2899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9726" y="-353458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54" y="6939278"/>
            <a:ext cx="4531388" cy="3343520"/>
            <a:chOff x="0" y="0"/>
            <a:chExt cx="6041851" cy="4458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6041771" cy="4457827"/>
            </a:xfrm>
            <a:custGeom>
              <a:avLst/>
              <a:gdLst/>
              <a:ahLst/>
              <a:cxnLst/>
              <a:rect r="r" b="b" t="t" l="l"/>
              <a:pathLst>
                <a:path h="4457827" w="6041771">
                  <a:moveTo>
                    <a:pt x="273304" y="0"/>
                  </a:moveTo>
                  <a:cubicBezTo>
                    <a:pt x="171831" y="0"/>
                    <a:pt x="77851" y="16510"/>
                    <a:pt x="0" y="46990"/>
                  </a:cubicBezTo>
                  <a:lnTo>
                    <a:pt x="0" y="4457827"/>
                  </a:lnTo>
                  <a:lnTo>
                    <a:pt x="6041771" y="4457827"/>
                  </a:lnTo>
                  <a:cubicBezTo>
                    <a:pt x="5253990" y="2889758"/>
                    <a:pt x="2791333" y="3191002"/>
                    <a:pt x="1773174" y="2881122"/>
                  </a:cubicBezTo>
                  <a:cubicBezTo>
                    <a:pt x="755015" y="2572512"/>
                    <a:pt x="1661033" y="1304417"/>
                    <a:pt x="1141222" y="479298"/>
                  </a:cubicBezTo>
                  <a:cubicBezTo>
                    <a:pt x="925449" y="138938"/>
                    <a:pt x="567690" y="0"/>
                    <a:pt x="27330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13940" y="8137277"/>
            <a:ext cx="2245920" cy="2242045"/>
          </a:xfrm>
          <a:custGeom>
            <a:avLst/>
            <a:gdLst/>
            <a:ahLst/>
            <a:cxnLst/>
            <a:rect r="r" b="b" t="t" l="l"/>
            <a:pathLst>
              <a:path h="2242045" w="2245920">
                <a:moveTo>
                  <a:pt x="0" y="0"/>
                </a:moveTo>
                <a:lnTo>
                  <a:pt x="2245920" y="0"/>
                </a:lnTo>
                <a:lnTo>
                  <a:pt x="2245920" y="2242046"/>
                </a:lnTo>
                <a:lnTo>
                  <a:pt x="0" y="2242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68924" y="7413292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53349" y="2733075"/>
            <a:ext cx="8434651" cy="7059772"/>
          </a:xfrm>
          <a:custGeom>
            <a:avLst/>
            <a:gdLst/>
            <a:ahLst/>
            <a:cxnLst/>
            <a:rect r="r" b="b" t="t" l="l"/>
            <a:pathLst>
              <a:path h="7059772" w="8434651">
                <a:moveTo>
                  <a:pt x="0" y="0"/>
                </a:moveTo>
                <a:lnTo>
                  <a:pt x="8434651" y="0"/>
                </a:lnTo>
                <a:lnTo>
                  <a:pt x="8434651" y="7059772"/>
                </a:lnTo>
                <a:lnTo>
                  <a:pt x="0" y="70597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1425" y="875700"/>
            <a:ext cx="15225150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5. ADITIVOS ALIMENTARIOS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UTILIZADOS EN LA INDUSTRIA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73990" y="3934355"/>
            <a:ext cx="3853713" cy="670858"/>
            <a:chOff x="0" y="0"/>
            <a:chExt cx="5138284" cy="894477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25197" cy="755133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1064124" y="84852"/>
              <a:ext cx="4074160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Arimo"/>
                </a:rPr>
                <a:t>Antioxidantes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73990" y="5062413"/>
            <a:ext cx="3853713" cy="670858"/>
            <a:chOff x="0" y="0"/>
            <a:chExt cx="5138284" cy="894477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25197" cy="755133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1064124" y="84852"/>
              <a:ext cx="4074160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Arimo"/>
                </a:rPr>
                <a:t>Aglutinantes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63954" y="6187333"/>
            <a:ext cx="3853713" cy="670858"/>
            <a:chOff x="0" y="0"/>
            <a:chExt cx="5138284" cy="894477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25197" cy="755133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1064124" y="84852"/>
              <a:ext cx="4074160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Arimo"/>
                </a:rPr>
                <a:t>Humectantes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56355" y="5060041"/>
            <a:ext cx="3853713" cy="670858"/>
            <a:chOff x="0" y="0"/>
            <a:chExt cx="5138284" cy="894477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1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25197" cy="755133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1064124" y="84852"/>
              <a:ext cx="4074160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Arimo"/>
                </a:rPr>
                <a:t>Texturizantes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356355" y="6188099"/>
            <a:ext cx="4089657" cy="670858"/>
            <a:chOff x="0" y="0"/>
            <a:chExt cx="5452876" cy="89447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1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25197" cy="755133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1064124" y="84852"/>
              <a:ext cx="4388752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Arimo"/>
                </a:rPr>
                <a:t>Estabilizantes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11510" y="3936727"/>
            <a:ext cx="3853713" cy="670858"/>
            <a:chOff x="0" y="0"/>
            <a:chExt cx="5138284" cy="894477"/>
          </a:xfrm>
        </p:grpSpPr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1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25197" cy="755133"/>
            </a:xfrm>
            <a:prstGeom prst="rect">
              <a:avLst/>
            </a:prstGeom>
          </p:spPr>
        </p:pic>
        <p:sp>
          <p:nvSpPr>
            <p:cNvPr name="TextBox 29" id="29"/>
            <p:cNvSpPr txBox="true"/>
            <p:nvPr/>
          </p:nvSpPr>
          <p:spPr>
            <a:xfrm rot="0">
              <a:off x="1064124" y="84852"/>
              <a:ext cx="4074160" cy="80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Arimo"/>
                </a:rPr>
                <a:t>Espesantes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40924" y="4202"/>
            <a:ext cx="5037122" cy="3505120"/>
          </a:xfrm>
          <a:custGeom>
            <a:avLst/>
            <a:gdLst/>
            <a:ahLst/>
            <a:cxnLst/>
            <a:rect r="r" b="b" t="t" l="l"/>
            <a:pathLst>
              <a:path h="3505120" w="5037122">
                <a:moveTo>
                  <a:pt x="0" y="0"/>
                </a:moveTo>
                <a:lnTo>
                  <a:pt x="5037122" y="0"/>
                </a:lnTo>
                <a:lnTo>
                  <a:pt x="5037122" y="3505120"/>
                </a:lnTo>
                <a:lnTo>
                  <a:pt x="0" y="3505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77226" y="-842708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50" y="7647632"/>
            <a:ext cx="3571296" cy="2635110"/>
            <a:chOff x="0" y="0"/>
            <a:chExt cx="4761728" cy="3513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" y="127"/>
              <a:ext cx="4761611" cy="3513201"/>
            </a:xfrm>
            <a:custGeom>
              <a:avLst/>
              <a:gdLst/>
              <a:ahLst/>
              <a:cxnLst/>
              <a:rect r="r" b="b" t="t" l="l"/>
              <a:pathLst>
                <a:path h="3513201" w="4761611">
                  <a:moveTo>
                    <a:pt x="215392" y="0"/>
                  </a:moveTo>
                  <a:cubicBezTo>
                    <a:pt x="135382" y="0"/>
                    <a:pt x="61341" y="12954"/>
                    <a:pt x="0" y="36957"/>
                  </a:cubicBezTo>
                  <a:lnTo>
                    <a:pt x="0" y="3513201"/>
                  </a:lnTo>
                  <a:lnTo>
                    <a:pt x="4761611" y="3513201"/>
                  </a:lnTo>
                  <a:cubicBezTo>
                    <a:pt x="4140708" y="2277491"/>
                    <a:pt x="2199894" y="2514854"/>
                    <a:pt x="1397381" y="2270633"/>
                  </a:cubicBezTo>
                  <a:cubicBezTo>
                    <a:pt x="594995" y="2027428"/>
                    <a:pt x="1308989" y="1028065"/>
                    <a:pt x="899287" y="377698"/>
                  </a:cubicBezTo>
                  <a:cubicBezTo>
                    <a:pt x="729361" y="109474"/>
                    <a:pt x="447294" y="0"/>
                    <a:pt x="215392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294674" y="7732492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61673" y="4232461"/>
            <a:ext cx="3055620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Antioxidantes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1673" y="6068402"/>
            <a:ext cx="3055620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Aglutinantes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1673" y="6986372"/>
            <a:ext cx="3055620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Humectantes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61673" y="7904342"/>
            <a:ext cx="3055620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Texturizantes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1673" y="8822312"/>
            <a:ext cx="3291564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Estabilizantes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61673" y="5150432"/>
            <a:ext cx="3055620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Espesantes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4601062" y="4645148"/>
            <a:ext cx="2032903" cy="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V="true">
            <a:off x="4610587" y="5527612"/>
            <a:ext cx="2032903" cy="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 flipV="true">
            <a:off x="4620112" y="6455167"/>
            <a:ext cx="2032903" cy="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 flipV="true">
            <a:off x="4629637" y="7373137"/>
            <a:ext cx="2032903" cy="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V="true">
            <a:off x="4648687" y="8338732"/>
            <a:ext cx="2032903" cy="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4658212" y="9207563"/>
            <a:ext cx="2032903" cy="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3618526" y="974652"/>
            <a:ext cx="2534670" cy="2534670"/>
          </a:xfrm>
          <a:custGeom>
            <a:avLst/>
            <a:gdLst/>
            <a:ahLst/>
            <a:cxnLst/>
            <a:rect r="r" b="b" t="t" l="l"/>
            <a:pathLst>
              <a:path h="2534670" w="2534670">
                <a:moveTo>
                  <a:pt x="0" y="0"/>
                </a:moveTo>
                <a:lnTo>
                  <a:pt x="2534670" y="0"/>
                </a:lnTo>
                <a:lnTo>
                  <a:pt x="2534670" y="2534670"/>
                </a:lnTo>
                <a:lnTo>
                  <a:pt x="0" y="25346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48293" y="800017"/>
            <a:ext cx="15225150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5. ADITIVOS ALIMENTARIOS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UTILIZADOS EN LA INDUSTRIA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8293" y="3185472"/>
            <a:ext cx="1522515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"/>
              </a:rPr>
              <a:t>5.2  FUNCIONES DE LOS ADITIVOS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63680" y="4232461"/>
            <a:ext cx="3574696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Barlow"/>
              </a:rPr>
              <a:t>Evitan la oxidación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73205" y="5114925"/>
            <a:ext cx="5438652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Barlow"/>
              </a:rPr>
              <a:t>Incrementan la viscosidad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82730" y="6042480"/>
            <a:ext cx="7372752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Barlow"/>
              </a:rPr>
              <a:t>Mejoran la capacidad fijadora del agua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92255" y="6960450"/>
            <a:ext cx="9260940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Barlow"/>
              </a:rPr>
              <a:t>Impidien la desecación, manteniendo la humedad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11305" y="7926045"/>
            <a:ext cx="5934134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Barlow"/>
              </a:rPr>
              <a:t>Modifican latextura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20830" y="8794876"/>
            <a:ext cx="7334652" cy="62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Barlow"/>
              </a:rPr>
              <a:t>Previenen la pérdida del jugo de la carne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9294" y="7079248"/>
            <a:ext cx="5037122" cy="3505120"/>
          </a:xfrm>
          <a:custGeom>
            <a:avLst/>
            <a:gdLst/>
            <a:ahLst/>
            <a:cxnLst/>
            <a:rect r="r" b="b" t="t" l="l"/>
            <a:pathLst>
              <a:path h="3505120" w="5037122">
                <a:moveTo>
                  <a:pt x="0" y="0"/>
                </a:moveTo>
                <a:lnTo>
                  <a:pt x="5037122" y="0"/>
                </a:lnTo>
                <a:lnTo>
                  <a:pt x="5037122" y="3505120"/>
                </a:lnTo>
                <a:lnTo>
                  <a:pt x="0" y="3505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26067" y="8792707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-457741" y="-288855"/>
            <a:ext cx="3571296" cy="2635110"/>
            <a:chOff x="0" y="0"/>
            <a:chExt cx="4761728" cy="35134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27"/>
              <a:ext cx="4761611" cy="3513201"/>
            </a:xfrm>
            <a:custGeom>
              <a:avLst/>
              <a:gdLst/>
              <a:ahLst/>
              <a:cxnLst/>
              <a:rect r="r" b="b" t="t" l="l"/>
              <a:pathLst>
                <a:path h="3513201" w="4761611">
                  <a:moveTo>
                    <a:pt x="4546219" y="0"/>
                  </a:moveTo>
                  <a:cubicBezTo>
                    <a:pt x="4626102" y="0"/>
                    <a:pt x="4700270" y="12954"/>
                    <a:pt x="4761611" y="36957"/>
                  </a:cubicBezTo>
                  <a:lnTo>
                    <a:pt x="4761611" y="3513201"/>
                  </a:lnTo>
                  <a:lnTo>
                    <a:pt x="0" y="3513201"/>
                  </a:lnTo>
                  <a:cubicBezTo>
                    <a:pt x="620903" y="2277491"/>
                    <a:pt x="2561717" y="2514854"/>
                    <a:pt x="3364230" y="2270633"/>
                  </a:cubicBezTo>
                  <a:cubicBezTo>
                    <a:pt x="4166616" y="2027428"/>
                    <a:pt x="3452622" y="1028065"/>
                    <a:pt x="3862324" y="377698"/>
                  </a:cubicBezTo>
                  <a:cubicBezTo>
                    <a:pt x="4032250" y="109474"/>
                    <a:pt x="4314317" y="0"/>
                    <a:pt x="4546219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213239" y="575597"/>
            <a:ext cx="453103" cy="453103"/>
            <a:chOff x="0" y="0"/>
            <a:chExt cx="778360" cy="778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27"/>
              <a:ext cx="778256" cy="778256"/>
            </a:xfrm>
            <a:custGeom>
              <a:avLst/>
              <a:gdLst/>
              <a:ahLst/>
              <a:cxnLst/>
              <a:rect r="r" b="b" t="t" l="l"/>
              <a:pathLst>
                <a:path h="778256" w="778256">
                  <a:moveTo>
                    <a:pt x="389128" y="0"/>
                  </a:moveTo>
                  <a:cubicBezTo>
                    <a:pt x="604012" y="0"/>
                    <a:pt x="778256" y="174244"/>
                    <a:pt x="778256" y="389128"/>
                  </a:cubicBezTo>
                  <a:cubicBezTo>
                    <a:pt x="778256" y="604012"/>
                    <a:pt x="604012" y="778256"/>
                    <a:pt x="389128" y="778256"/>
                  </a:cubicBezTo>
                  <a:cubicBezTo>
                    <a:pt x="174244" y="778256"/>
                    <a:pt x="0" y="604012"/>
                    <a:pt x="0" y="389128"/>
                  </a:cubicBezTo>
                  <a:cubicBezTo>
                    <a:pt x="0" y="174244"/>
                    <a:pt x="174244" y="0"/>
                    <a:pt x="389128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8" id="8"/>
          <p:cNvGrpSpPr/>
          <p:nvPr/>
        </p:nvGrpSpPr>
        <p:grpSpPr>
          <a:xfrm rot="1422839">
            <a:off x="3678165" y="293253"/>
            <a:ext cx="301922" cy="231394"/>
            <a:chOff x="0" y="0"/>
            <a:chExt cx="402563" cy="3085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2590" cy="308483"/>
            </a:xfrm>
            <a:custGeom>
              <a:avLst/>
              <a:gdLst/>
              <a:ahLst/>
              <a:cxnLst/>
              <a:rect r="r" b="b" t="t" l="l"/>
              <a:pathLst>
                <a:path h="308483" w="402590">
                  <a:moveTo>
                    <a:pt x="201549" y="0"/>
                  </a:moveTo>
                  <a:cubicBezTo>
                    <a:pt x="312674" y="0"/>
                    <a:pt x="402590" y="68961"/>
                    <a:pt x="402590" y="154305"/>
                  </a:cubicBezTo>
                  <a:cubicBezTo>
                    <a:pt x="402590" y="239649"/>
                    <a:pt x="312674" y="308483"/>
                    <a:pt x="201549" y="308483"/>
                  </a:cubicBezTo>
                  <a:cubicBezTo>
                    <a:pt x="90424" y="308483"/>
                    <a:pt x="0" y="239649"/>
                    <a:pt x="0" y="154305"/>
                  </a:cubicBezTo>
                  <a:cubicBezTo>
                    <a:pt x="0" y="68961"/>
                    <a:pt x="90551" y="0"/>
                    <a:pt x="201549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56462" y="2521764"/>
            <a:ext cx="129268" cy="127542"/>
            <a:chOff x="0" y="0"/>
            <a:chExt cx="172357" cy="1700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" y="127"/>
              <a:ext cx="172212" cy="169926"/>
            </a:xfrm>
            <a:custGeom>
              <a:avLst/>
              <a:gdLst/>
              <a:ahLst/>
              <a:cxnLst/>
              <a:rect r="r" b="b" t="t" l="l"/>
              <a:pathLst>
                <a:path h="169926" w="172212">
                  <a:moveTo>
                    <a:pt x="64516" y="0"/>
                  </a:moveTo>
                  <a:cubicBezTo>
                    <a:pt x="91186" y="0"/>
                    <a:pt x="120904" y="15621"/>
                    <a:pt x="141351" y="43688"/>
                  </a:cubicBezTo>
                  <a:cubicBezTo>
                    <a:pt x="171704" y="84836"/>
                    <a:pt x="172212" y="137160"/>
                    <a:pt x="141351" y="159385"/>
                  </a:cubicBezTo>
                  <a:cubicBezTo>
                    <a:pt x="131572" y="166624"/>
                    <a:pt x="119888" y="169926"/>
                    <a:pt x="107696" y="169926"/>
                  </a:cubicBezTo>
                  <a:cubicBezTo>
                    <a:pt x="81153" y="169926"/>
                    <a:pt x="51435" y="154051"/>
                    <a:pt x="30734" y="125857"/>
                  </a:cubicBezTo>
                  <a:cubicBezTo>
                    <a:pt x="1016" y="84836"/>
                    <a:pt x="0" y="32893"/>
                    <a:pt x="30734" y="10287"/>
                  </a:cubicBezTo>
                  <a:cubicBezTo>
                    <a:pt x="40640" y="3302"/>
                    <a:pt x="52197" y="0"/>
                    <a:pt x="6451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268924" y="-1061558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8455" y="3174930"/>
            <a:ext cx="1637084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"/>
              </a:rPr>
              <a:t>5.1  </a:t>
            </a:r>
            <a:r>
              <a:rPr lang="en-US" sz="4000" strike="noStrike" u="none">
                <a:solidFill>
                  <a:srgbClr val="FFFFFF"/>
                </a:solidFill>
                <a:latin typeface="Arimo"/>
              </a:rPr>
              <a:t>¿QUÉ TIPOS DE ADITIVOS SE USAN EN EMBUTIDOS?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8455" y="4079805"/>
            <a:ext cx="19055014" cy="491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-ANTIOXIDANTES como el Ácido Ascórbico y Tocoferoles (Vit. E)</a:t>
            </a:r>
          </a:p>
          <a:p>
            <a:pPr algn="l" marL="0" indent="0" lvl="0">
              <a:lnSpc>
                <a:spcPts val="7999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-AGLUTINANTES como la  Carragenina y la Caseinatos</a:t>
            </a:r>
          </a:p>
          <a:p>
            <a:pPr algn="l" marL="0" indent="0" lvl="0">
              <a:lnSpc>
                <a:spcPts val="7999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-EMULSIONANTES como los Fosfatos y  los Eritorbatos </a:t>
            </a:r>
          </a:p>
          <a:p>
            <a:pPr algn="l" marL="0" indent="0" lvl="0">
              <a:lnSpc>
                <a:spcPts val="7999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-HUMECTANTES como la Proteína de Soja y la Glicerina</a:t>
            </a:r>
          </a:p>
          <a:p>
            <a:pPr algn="l" marL="0" indent="0" lvl="0">
              <a:lnSpc>
                <a:spcPts val="7999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-TEXTURIZADORES, ESPESANTES Y ESTABILIZANTES como la Pectina y los Terpenos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785260">
            <a:off x="11497545" y="4316973"/>
            <a:ext cx="6583732" cy="3989208"/>
          </a:xfrm>
          <a:custGeom>
            <a:avLst/>
            <a:gdLst/>
            <a:ahLst/>
            <a:cxnLst/>
            <a:rect r="r" b="b" t="t" l="l"/>
            <a:pathLst>
              <a:path h="3989208" w="6583732">
                <a:moveTo>
                  <a:pt x="0" y="0"/>
                </a:moveTo>
                <a:lnTo>
                  <a:pt x="6583731" y="0"/>
                </a:lnTo>
                <a:lnTo>
                  <a:pt x="6583731" y="3989208"/>
                </a:lnTo>
                <a:lnTo>
                  <a:pt x="0" y="39892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15426" y="664389"/>
            <a:ext cx="15843874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5. ADITIVOS ALIMENTARIOS UTILIZADOS EN LA INDUSTRIA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5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0036" y="1777596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48014" y="5813996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15096" y="8103452"/>
            <a:ext cx="2928192" cy="2233420"/>
          </a:xfrm>
          <a:custGeom>
            <a:avLst/>
            <a:gdLst/>
            <a:ahLst/>
            <a:cxnLst/>
            <a:rect r="r" b="b" t="t" l="l"/>
            <a:pathLst>
              <a:path h="2233420" w="2928192">
                <a:moveTo>
                  <a:pt x="0" y="0"/>
                </a:moveTo>
                <a:lnTo>
                  <a:pt x="2928192" y="0"/>
                </a:lnTo>
                <a:lnTo>
                  <a:pt x="2928192" y="2233420"/>
                </a:lnTo>
                <a:lnTo>
                  <a:pt x="0" y="2233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" y="-150722"/>
            <a:ext cx="3270392" cy="2510532"/>
          </a:xfrm>
          <a:custGeom>
            <a:avLst/>
            <a:gdLst/>
            <a:ahLst/>
            <a:cxnLst/>
            <a:rect r="r" b="b" t="t" l="l"/>
            <a:pathLst>
              <a:path h="2510532" w="3270392">
                <a:moveTo>
                  <a:pt x="0" y="0"/>
                </a:moveTo>
                <a:lnTo>
                  <a:pt x="3270392" y="0"/>
                </a:lnTo>
                <a:lnTo>
                  <a:pt x="3270392" y="2510532"/>
                </a:lnTo>
                <a:lnTo>
                  <a:pt x="0" y="25105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" y="7411084"/>
            <a:ext cx="6677109" cy="2925788"/>
          </a:xfrm>
          <a:custGeom>
            <a:avLst/>
            <a:gdLst/>
            <a:ahLst/>
            <a:cxnLst/>
            <a:rect r="r" b="b" t="t" l="l"/>
            <a:pathLst>
              <a:path h="2925788" w="6677109">
                <a:moveTo>
                  <a:pt x="0" y="0"/>
                </a:moveTo>
                <a:lnTo>
                  <a:pt x="6677109" y="0"/>
                </a:lnTo>
                <a:lnTo>
                  <a:pt x="6677109" y="2925788"/>
                </a:lnTo>
                <a:lnTo>
                  <a:pt x="0" y="2925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03100" y="834621"/>
            <a:ext cx="588177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95400" indent="-647700" lvl="1">
              <a:lnSpc>
                <a:spcPts val="7200"/>
              </a:lnSpc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Arimo"/>
              </a:rPr>
              <a:t>OBTENCIÓN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3403" y="2720197"/>
            <a:ext cx="1286571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1" indent="-431805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rimo"/>
              </a:rPr>
              <a:t>1   TRANSPORTE Y RECEPCIÓN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800111"/>
            <a:ext cx="16230600" cy="25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Los animales son trasladados desde las explotaciones ganaderas a los mataderos. Luego son descargados desde los camiones de transporte a los corrales del matadero, donde permanecen un tiempo generalmente inferior a 24 horas, en las condiciones menos estresantes posibles, hasta su entrada en la sala de sacrificio.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4063" y="1304769"/>
            <a:ext cx="7589937" cy="2873378"/>
          </a:xfrm>
          <a:custGeom>
            <a:avLst/>
            <a:gdLst/>
            <a:ahLst/>
            <a:cxnLst/>
            <a:rect r="r" b="b" t="t" l="l"/>
            <a:pathLst>
              <a:path h="2873378" w="7589937">
                <a:moveTo>
                  <a:pt x="0" y="0"/>
                </a:moveTo>
                <a:lnTo>
                  <a:pt x="7589937" y="0"/>
                </a:lnTo>
                <a:lnTo>
                  <a:pt x="7589937" y="2873378"/>
                </a:lnTo>
                <a:lnTo>
                  <a:pt x="0" y="2873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99" r="-6745" b="-1216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87540" y="6188804"/>
            <a:ext cx="8157762" cy="2767403"/>
          </a:xfrm>
          <a:custGeom>
            <a:avLst/>
            <a:gdLst/>
            <a:ahLst/>
            <a:cxnLst/>
            <a:rect r="r" b="b" t="t" l="l"/>
            <a:pathLst>
              <a:path h="2767403" w="8157762">
                <a:moveTo>
                  <a:pt x="0" y="0"/>
                </a:moveTo>
                <a:lnTo>
                  <a:pt x="8157762" y="0"/>
                </a:lnTo>
                <a:lnTo>
                  <a:pt x="8157762" y="2767403"/>
                </a:lnTo>
                <a:lnTo>
                  <a:pt x="0" y="2767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079" r="0" b="-664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54" y="6939278"/>
            <a:ext cx="4531388" cy="3343520"/>
            <a:chOff x="0" y="0"/>
            <a:chExt cx="6041851" cy="44580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" y="127"/>
              <a:ext cx="6041771" cy="4457827"/>
            </a:xfrm>
            <a:custGeom>
              <a:avLst/>
              <a:gdLst/>
              <a:ahLst/>
              <a:cxnLst/>
              <a:rect r="r" b="b" t="t" l="l"/>
              <a:pathLst>
                <a:path h="4457827" w="6041771">
                  <a:moveTo>
                    <a:pt x="273304" y="0"/>
                  </a:moveTo>
                  <a:cubicBezTo>
                    <a:pt x="171831" y="0"/>
                    <a:pt x="77851" y="16510"/>
                    <a:pt x="0" y="46990"/>
                  </a:cubicBezTo>
                  <a:lnTo>
                    <a:pt x="0" y="4457827"/>
                  </a:lnTo>
                  <a:lnTo>
                    <a:pt x="6041771" y="4457827"/>
                  </a:lnTo>
                  <a:cubicBezTo>
                    <a:pt x="5253990" y="2889758"/>
                    <a:pt x="2791333" y="3191002"/>
                    <a:pt x="1773174" y="2881122"/>
                  </a:cubicBezTo>
                  <a:cubicBezTo>
                    <a:pt x="755015" y="2572512"/>
                    <a:pt x="1661033" y="1304417"/>
                    <a:pt x="1141222" y="479298"/>
                  </a:cubicBezTo>
                  <a:cubicBezTo>
                    <a:pt x="925449" y="138938"/>
                    <a:pt x="567690" y="0"/>
                    <a:pt x="27330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3940" y="8137277"/>
            <a:ext cx="2245920" cy="2242045"/>
          </a:xfrm>
          <a:custGeom>
            <a:avLst/>
            <a:gdLst/>
            <a:ahLst/>
            <a:cxnLst/>
            <a:rect r="r" b="b" t="t" l="l"/>
            <a:pathLst>
              <a:path h="2242045" w="2245920">
                <a:moveTo>
                  <a:pt x="0" y="0"/>
                </a:moveTo>
                <a:lnTo>
                  <a:pt x="2245920" y="0"/>
                </a:lnTo>
                <a:lnTo>
                  <a:pt x="2245920" y="2242046"/>
                </a:lnTo>
                <a:lnTo>
                  <a:pt x="0" y="2242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02354" y="4214"/>
            <a:ext cx="5876250" cy="4089034"/>
          </a:xfrm>
          <a:custGeom>
            <a:avLst/>
            <a:gdLst/>
            <a:ahLst/>
            <a:cxnLst/>
            <a:rect r="r" b="b" t="t" l="l"/>
            <a:pathLst>
              <a:path h="4089034" w="5876250">
                <a:moveTo>
                  <a:pt x="0" y="0"/>
                </a:moveTo>
                <a:lnTo>
                  <a:pt x="5876250" y="0"/>
                </a:lnTo>
                <a:lnTo>
                  <a:pt x="5876250" y="4089034"/>
                </a:lnTo>
                <a:lnTo>
                  <a:pt x="0" y="408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35965" y="356343"/>
            <a:ext cx="2979394" cy="2899267"/>
          </a:xfrm>
          <a:custGeom>
            <a:avLst/>
            <a:gdLst/>
            <a:ahLst/>
            <a:cxnLst/>
            <a:rect r="r" b="b" t="t" l="l"/>
            <a:pathLst>
              <a:path h="2899267" w="2979394">
                <a:moveTo>
                  <a:pt x="0" y="0"/>
                </a:moveTo>
                <a:lnTo>
                  <a:pt x="2979394" y="0"/>
                </a:lnTo>
                <a:lnTo>
                  <a:pt x="2979394" y="2899267"/>
                </a:lnTo>
                <a:lnTo>
                  <a:pt x="0" y="2899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37032" y="4159097"/>
            <a:ext cx="620516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"/>
              </a:rPr>
              <a:t>Emulsión sin Emulsionante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63838" y="5326055"/>
            <a:ext cx="620516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"/>
              </a:rPr>
              <a:t>Emulsión + Emulsionante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0924" y="4202"/>
            <a:ext cx="5037122" cy="3505120"/>
          </a:xfrm>
          <a:custGeom>
            <a:avLst/>
            <a:gdLst/>
            <a:ahLst/>
            <a:cxnLst/>
            <a:rect r="r" b="b" t="t" l="l"/>
            <a:pathLst>
              <a:path h="3505120" w="5037122">
                <a:moveTo>
                  <a:pt x="0" y="0"/>
                </a:moveTo>
                <a:lnTo>
                  <a:pt x="5037122" y="0"/>
                </a:lnTo>
                <a:lnTo>
                  <a:pt x="5037122" y="3505120"/>
                </a:lnTo>
                <a:lnTo>
                  <a:pt x="0" y="3505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77226" y="-842708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50" y="7647632"/>
            <a:ext cx="3571296" cy="2635110"/>
            <a:chOff x="0" y="0"/>
            <a:chExt cx="4761728" cy="35134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" y="127"/>
              <a:ext cx="4761611" cy="3513201"/>
            </a:xfrm>
            <a:custGeom>
              <a:avLst/>
              <a:gdLst/>
              <a:ahLst/>
              <a:cxnLst/>
              <a:rect r="r" b="b" t="t" l="l"/>
              <a:pathLst>
                <a:path h="3513201" w="4761611">
                  <a:moveTo>
                    <a:pt x="215392" y="0"/>
                  </a:moveTo>
                  <a:cubicBezTo>
                    <a:pt x="135382" y="0"/>
                    <a:pt x="61341" y="12954"/>
                    <a:pt x="0" y="36957"/>
                  </a:cubicBezTo>
                  <a:lnTo>
                    <a:pt x="0" y="3513201"/>
                  </a:lnTo>
                  <a:lnTo>
                    <a:pt x="4761611" y="3513201"/>
                  </a:lnTo>
                  <a:cubicBezTo>
                    <a:pt x="4140708" y="2277491"/>
                    <a:pt x="2199894" y="2514854"/>
                    <a:pt x="1397381" y="2270633"/>
                  </a:cubicBezTo>
                  <a:cubicBezTo>
                    <a:pt x="594995" y="2027428"/>
                    <a:pt x="1308989" y="1028065"/>
                    <a:pt x="899287" y="377698"/>
                  </a:cubicBezTo>
                  <a:cubicBezTo>
                    <a:pt x="729361" y="109474"/>
                    <a:pt x="447294" y="0"/>
                    <a:pt x="215392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847420" y="9232266"/>
            <a:ext cx="583770" cy="583770"/>
            <a:chOff x="0" y="0"/>
            <a:chExt cx="778360" cy="778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778256" cy="778256"/>
            </a:xfrm>
            <a:custGeom>
              <a:avLst/>
              <a:gdLst/>
              <a:ahLst/>
              <a:cxnLst/>
              <a:rect r="r" b="b" t="t" l="l"/>
              <a:pathLst>
                <a:path h="778256" w="778256">
                  <a:moveTo>
                    <a:pt x="389128" y="0"/>
                  </a:moveTo>
                  <a:cubicBezTo>
                    <a:pt x="174244" y="0"/>
                    <a:pt x="0" y="174244"/>
                    <a:pt x="0" y="389128"/>
                  </a:cubicBezTo>
                  <a:cubicBezTo>
                    <a:pt x="0" y="604012"/>
                    <a:pt x="174244" y="778256"/>
                    <a:pt x="389128" y="778256"/>
                  </a:cubicBezTo>
                  <a:cubicBezTo>
                    <a:pt x="604012" y="778256"/>
                    <a:pt x="778256" y="604012"/>
                    <a:pt x="778256" y="389128"/>
                  </a:cubicBezTo>
                  <a:cubicBezTo>
                    <a:pt x="778256" y="174244"/>
                    <a:pt x="604012" y="0"/>
                    <a:pt x="389128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8" id="8"/>
          <p:cNvGrpSpPr/>
          <p:nvPr/>
        </p:nvGrpSpPr>
        <p:grpSpPr>
          <a:xfrm rot="9377161">
            <a:off x="4312346" y="9866986"/>
            <a:ext cx="301922" cy="231394"/>
            <a:chOff x="0" y="0"/>
            <a:chExt cx="402563" cy="3085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2590" cy="308483"/>
            </a:xfrm>
            <a:custGeom>
              <a:avLst/>
              <a:gdLst/>
              <a:ahLst/>
              <a:cxnLst/>
              <a:rect r="r" b="b" t="t" l="l"/>
              <a:pathLst>
                <a:path h="308483" w="402590">
                  <a:moveTo>
                    <a:pt x="201041" y="0"/>
                  </a:moveTo>
                  <a:cubicBezTo>
                    <a:pt x="89916" y="0"/>
                    <a:pt x="0" y="68961"/>
                    <a:pt x="0" y="154305"/>
                  </a:cubicBezTo>
                  <a:cubicBezTo>
                    <a:pt x="0" y="239649"/>
                    <a:pt x="89916" y="308483"/>
                    <a:pt x="201041" y="308483"/>
                  </a:cubicBezTo>
                  <a:cubicBezTo>
                    <a:pt x="312166" y="308483"/>
                    <a:pt x="402590" y="239649"/>
                    <a:pt x="402590" y="154305"/>
                  </a:cubicBezTo>
                  <a:cubicBezTo>
                    <a:pt x="402590" y="68961"/>
                    <a:pt x="312039" y="0"/>
                    <a:pt x="201041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264334" y="7503615"/>
            <a:ext cx="141580" cy="139689"/>
            <a:chOff x="0" y="0"/>
            <a:chExt cx="172357" cy="1700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27"/>
              <a:ext cx="172339" cy="169926"/>
            </a:xfrm>
            <a:custGeom>
              <a:avLst/>
              <a:gdLst/>
              <a:ahLst/>
              <a:cxnLst/>
              <a:rect r="r" b="b" t="t" l="l"/>
              <a:pathLst>
                <a:path h="169926" w="172339">
                  <a:moveTo>
                    <a:pt x="107696" y="0"/>
                  </a:moveTo>
                  <a:cubicBezTo>
                    <a:pt x="81026" y="0"/>
                    <a:pt x="51308" y="15621"/>
                    <a:pt x="30861" y="43688"/>
                  </a:cubicBezTo>
                  <a:cubicBezTo>
                    <a:pt x="508" y="84836"/>
                    <a:pt x="0" y="137160"/>
                    <a:pt x="30861" y="159385"/>
                  </a:cubicBezTo>
                  <a:cubicBezTo>
                    <a:pt x="40640" y="166624"/>
                    <a:pt x="52324" y="169926"/>
                    <a:pt x="64516" y="169926"/>
                  </a:cubicBezTo>
                  <a:cubicBezTo>
                    <a:pt x="91059" y="169926"/>
                    <a:pt x="120777" y="154051"/>
                    <a:pt x="141478" y="125857"/>
                  </a:cubicBezTo>
                  <a:cubicBezTo>
                    <a:pt x="171323" y="84709"/>
                    <a:pt x="172339" y="32766"/>
                    <a:pt x="141478" y="10160"/>
                  </a:cubicBezTo>
                  <a:cubicBezTo>
                    <a:pt x="131699" y="3302"/>
                    <a:pt x="120015" y="0"/>
                    <a:pt x="10769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326503" y="8141689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4334" y="6439218"/>
            <a:ext cx="1653344" cy="1653344"/>
          </a:xfrm>
          <a:custGeom>
            <a:avLst/>
            <a:gdLst/>
            <a:ahLst/>
            <a:cxnLst/>
            <a:rect r="r" b="b" t="t" l="l"/>
            <a:pathLst>
              <a:path h="1653344" w="1653344">
                <a:moveTo>
                  <a:pt x="0" y="0"/>
                </a:moveTo>
                <a:lnTo>
                  <a:pt x="1653344" y="0"/>
                </a:lnTo>
                <a:lnTo>
                  <a:pt x="1653344" y="1653344"/>
                </a:lnTo>
                <a:lnTo>
                  <a:pt x="0" y="1653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80721" y="5261652"/>
            <a:ext cx="1078579" cy="1078579"/>
          </a:xfrm>
          <a:custGeom>
            <a:avLst/>
            <a:gdLst/>
            <a:ahLst/>
            <a:cxnLst/>
            <a:rect r="r" b="b" t="t" l="l"/>
            <a:pathLst>
              <a:path h="1078579" w="1078579">
                <a:moveTo>
                  <a:pt x="0" y="0"/>
                </a:moveTo>
                <a:lnTo>
                  <a:pt x="1078579" y="0"/>
                </a:lnTo>
                <a:lnTo>
                  <a:pt x="1078579" y="1078579"/>
                </a:lnTo>
                <a:lnTo>
                  <a:pt x="0" y="10785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90964" y="8829054"/>
            <a:ext cx="1837950" cy="1153629"/>
          </a:xfrm>
          <a:custGeom>
            <a:avLst/>
            <a:gdLst/>
            <a:ahLst/>
            <a:cxnLst/>
            <a:rect r="r" b="b" t="t" l="l"/>
            <a:pathLst>
              <a:path h="1153629" w="1837950">
                <a:moveTo>
                  <a:pt x="0" y="0"/>
                </a:moveTo>
                <a:lnTo>
                  <a:pt x="1837950" y="0"/>
                </a:lnTo>
                <a:lnTo>
                  <a:pt x="1837950" y="1153629"/>
                </a:lnTo>
                <a:lnTo>
                  <a:pt x="0" y="11536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108" t="0" r="-5108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84322" y="7848576"/>
            <a:ext cx="1116611" cy="1116611"/>
          </a:xfrm>
          <a:custGeom>
            <a:avLst/>
            <a:gdLst/>
            <a:ahLst/>
            <a:cxnLst/>
            <a:rect r="r" b="b" t="t" l="l"/>
            <a:pathLst>
              <a:path h="1116611" w="1116611">
                <a:moveTo>
                  <a:pt x="0" y="0"/>
                </a:moveTo>
                <a:lnTo>
                  <a:pt x="1116611" y="0"/>
                </a:lnTo>
                <a:lnTo>
                  <a:pt x="1116611" y="1116611"/>
                </a:lnTo>
                <a:lnTo>
                  <a:pt x="0" y="1116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51520" y="3076492"/>
            <a:ext cx="1522515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"/>
              </a:rPr>
              <a:t>5.2  </a:t>
            </a:r>
            <a:r>
              <a:rPr lang="en-US" sz="4000" strike="noStrike" u="none">
                <a:solidFill>
                  <a:srgbClr val="FFFFFF"/>
                </a:solidFill>
                <a:latin typeface="Arimo"/>
              </a:rPr>
              <a:t>ADITIVOS ESPECIFICOS DE EMBUTIDOS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6027" y="2288717"/>
            <a:ext cx="11878" cy="71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917027" y="4867192"/>
            <a:ext cx="9386029" cy="193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Intensifican sabores; eliminan AW; dan colores "dorados" en la cocción de la carne (caramelización) .</a:t>
            </a:r>
          </a:p>
          <a:p>
            <a:pPr algn="ctr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Ej: Sacarosa y polialcoholes.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08314" y="7471911"/>
            <a:ext cx="4725213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0"/>
              </a:lnSpc>
              <a:spcBef>
                <a:spcPct val="0"/>
              </a:spcBef>
            </a:pPr>
            <a:r>
              <a:rPr lang="en-US" sz="3700" strike="noStrike" u="none">
                <a:solidFill>
                  <a:srgbClr val="FFFFFF"/>
                </a:solidFill>
                <a:latin typeface="Arimo Bold"/>
              </a:rPr>
              <a:t>Jarabes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7690" y="4867192"/>
            <a:ext cx="4725213" cy="193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Mejoran: Textura, ternura, jugosidad y consistencia.</a:t>
            </a:r>
          </a:p>
          <a:p>
            <a:pPr algn="ctr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Ej: Proteasas y lipasas.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6027" y="8073512"/>
            <a:ext cx="7845599" cy="128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Retienen agua y añaden valor nutricional.</a:t>
            </a:r>
          </a:p>
          <a:p>
            <a:pPr algn="ctr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Ej: Jarabe de maíz.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00933" y="7475040"/>
            <a:ext cx="4725213" cy="59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0"/>
              </a:lnSpc>
              <a:spcBef>
                <a:spcPct val="0"/>
              </a:spcBef>
            </a:pPr>
            <a:r>
              <a:rPr lang="en-US" sz="3700" strike="noStrike" u="none">
                <a:solidFill>
                  <a:srgbClr val="FFFFFF"/>
                </a:solidFill>
                <a:latin typeface="Arimo Bold"/>
              </a:rPr>
              <a:t>Sueros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00933" y="8073512"/>
            <a:ext cx="5009552" cy="128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Alternativas a aglutinantes.</a:t>
            </a:r>
          </a:p>
          <a:p>
            <a:pPr algn="ctr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Ej: Suero seco de leche.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5707" y="4343317"/>
            <a:ext cx="4725213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700">
                <a:solidFill>
                  <a:srgbClr val="FFFFFF"/>
                </a:solidFill>
                <a:latin typeface="Arimo Bold"/>
              </a:rPr>
              <a:t>Enzimas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47435" y="4346445"/>
            <a:ext cx="4725213" cy="59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0"/>
              </a:lnSpc>
              <a:spcBef>
                <a:spcPct val="0"/>
              </a:spcBef>
            </a:pPr>
            <a:r>
              <a:rPr lang="en-US" sz="3700" strike="noStrike" u="none">
                <a:solidFill>
                  <a:srgbClr val="FFFFFF"/>
                </a:solidFill>
                <a:latin typeface="Arimo Bold"/>
              </a:rPr>
              <a:t>Azúcares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2063" y="780967"/>
            <a:ext cx="15843874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FFFFF"/>
                </a:solidFill>
                <a:latin typeface="Arimo"/>
              </a:rPr>
              <a:t>5. ADITIVOS ALIMENTARIOS UTILIZADOS EN LA INDUSTRIA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85886" y="57268"/>
            <a:ext cx="568932" cy="568932"/>
            <a:chOff x="0" y="0"/>
            <a:chExt cx="732608" cy="732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7"/>
              <a:ext cx="732536" cy="732536"/>
            </a:xfrm>
            <a:custGeom>
              <a:avLst/>
              <a:gdLst/>
              <a:ahLst/>
              <a:cxnLst/>
              <a:rect r="r" b="b" t="t" l="l"/>
              <a:pathLst>
                <a:path h="732536" w="732536">
                  <a:moveTo>
                    <a:pt x="366268" y="0"/>
                  </a:moveTo>
                  <a:cubicBezTo>
                    <a:pt x="568452" y="0"/>
                    <a:pt x="732536" y="163957"/>
                    <a:pt x="732536" y="366268"/>
                  </a:cubicBezTo>
                  <a:cubicBezTo>
                    <a:pt x="732536" y="568579"/>
                    <a:pt x="568452" y="732536"/>
                    <a:pt x="366268" y="732536"/>
                  </a:cubicBezTo>
                  <a:cubicBezTo>
                    <a:pt x="164084" y="732536"/>
                    <a:pt x="0" y="568452"/>
                    <a:pt x="0" y="366268"/>
                  </a:cubicBezTo>
                  <a:cubicBezTo>
                    <a:pt x="0" y="164084"/>
                    <a:pt x="163957" y="0"/>
                    <a:pt x="366268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2907337" y="1748473"/>
            <a:ext cx="125983" cy="124301"/>
            <a:chOff x="0" y="0"/>
            <a:chExt cx="162227" cy="160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" y="127"/>
              <a:ext cx="161925" cy="160020"/>
            </a:xfrm>
            <a:custGeom>
              <a:avLst/>
              <a:gdLst/>
              <a:ahLst/>
              <a:cxnLst/>
              <a:rect r="r" b="b" t="t" l="l"/>
              <a:pathLst>
                <a:path h="160020" w="161925">
                  <a:moveTo>
                    <a:pt x="60706" y="0"/>
                  </a:moveTo>
                  <a:cubicBezTo>
                    <a:pt x="85852" y="0"/>
                    <a:pt x="113792" y="14732"/>
                    <a:pt x="132969" y="41148"/>
                  </a:cubicBezTo>
                  <a:cubicBezTo>
                    <a:pt x="161544" y="79883"/>
                    <a:pt x="161925" y="129159"/>
                    <a:pt x="132969" y="149987"/>
                  </a:cubicBezTo>
                  <a:cubicBezTo>
                    <a:pt x="123698" y="156718"/>
                    <a:pt x="112776" y="160020"/>
                    <a:pt x="101346" y="160020"/>
                  </a:cubicBezTo>
                  <a:cubicBezTo>
                    <a:pt x="76454" y="160020"/>
                    <a:pt x="48387" y="145034"/>
                    <a:pt x="28956" y="118618"/>
                  </a:cubicBezTo>
                  <a:cubicBezTo>
                    <a:pt x="889" y="79756"/>
                    <a:pt x="0" y="30988"/>
                    <a:pt x="28956" y="9652"/>
                  </a:cubicBezTo>
                  <a:cubicBezTo>
                    <a:pt x="38227" y="3048"/>
                    <a:pt x="49149" y="0"/>
                    <a:pt x="6070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6" id="6"/>
          <p:cNvGrpSpPr/>
          <p:nvPr/>
        </p:nvGrpSpPr>
        <p:grpSpPr>
          <a:xfrm rot="5219297">
            <a:off x="334698" y="5565092"/>
            <a:ext cx="121666" cy="120042"/>
            <a:chOff x="0" y="0"/>
            <a:chExt cx="162221" cy="1600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161925" cy="160020"/>
            </a:xfrm>
            <a:custGeom>
              <a:avLst/>
              <a:gdLst/>
              <a:ahLst/>
              <a:cxnLst/>
              <a:rect r="r" b="b" t="t" l="l"/>
              <a:pathLst>
                <a:path h="160020" w="161925">
                  <a:moveTo>
                    <a:pt x="60706" y="0"/>
                  </a:moveTo>
                  <a:cubicBezTo>
                    <a:pt x="85852" y="0"/>
                    <a:pt x="113792" y="14732"/>
                    <a:pt x="132969" y="41148"/>
                  </a:cubicBezTo>
                  <a:cubicBezTo>
                    <a:pt x="161544" y="79883"/>
                    <a:pt x="161925" y="129159"/>
                    <a:pt x="132969" y="149987"/>
                  </a:cubicBezTo>
                  <a:cubicBezTo>
                    <a:pt x="123698" y="156718"/>
                    <a:pt x="112776" y="160020"/>
                    <a:pt x="101346" y="160020"/>
                  </a:cubicBezTo>
                  <a:cubicBezTo>
                    <a:pt x="76454" y="160020"/>
                    <a:pt x="48387" y="145034"/>
                    <a:pt x="28956" y="118618"/>
                  </a:cubicBezTo>
                  <a:cubicBezTo>
                    <a:pt x="889" y="79756"/>
                    <a:pt x="0" y="30988"/>
                    <a:pt x="28956" y="9652"/>
                  </a:cubicBezTo>
                  <a:cubicBezTo>
                    <a:pt x="38227" y="3048"/>
                    <a:pt x="49149" y="0"/>
                    <a:pt x="6070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350986" y="2457068"/>
            <a:ext cx="549456" cy="549456"/>
            <a:chOff x="0" y="0"/>
            <a:chExt cx="732608" cy="732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27"/>
              <a:ext cx="732536" cy="732536"/>
            </a:xfrm>
            <a:custGeom>
              <a:avLst/>
              <a:gdLst/>
              <a:ahLst/>
              <a:cxnLst/>
              <a:rect r="r" b="b" t="t" l="l"/>
              <a:pathLst>
                <a:path h="732536" w="732536">
                  <a:moveTo>
                    <a:pt x="366268" y="0"/>
                  </a:moveTo>
                  <a:cubicBezTo>
                    <a:pt x="568452" y="0"/>
                    <a:pt x="732536" y="163957"/>
                    <a:pt x="732536" y="366268"/>
                  </a:cubicBezTo>
                  <a:cubicBezTo>
                    <a:pt x="732536" y="568579"/>
                    <a:pt x="568452" y="732536"/>
                    <a:pt x="366268" y="732536"/>
                  </a:cubicBezTo>
                  <a:cubicBezTo>
                    <a:pt x="164084" y="732536"/>
                    <a:pt x="0" y="568452"/>
                    <a:pt x="0" y="366268"/>
                  </a:cubicBezTo>
                  <a:cubicBezTo>
                    <a:pt x="0" y="164084"/>
                    <a:pt x="163957" y="0"/>
                    <a:pt x="366268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243906" y="9128908"/>
            <a:ext cx="549456" cy="549456"/>
            <a:chOff x="0" y="0"/>
            <a:chExt cx="732608" cy="7326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27"/>
              <a:ext cx="732536" cy="732536"/>
            </a:xfrm>
            <a:custGeom>
              <a:avLst/>
              <a:gdLst/>
              <a:ahLst/>
              <a:cxnLst/>
              <a:rect r="r" b="b" t="t" l="l"/>
              <a:pathLst>
                <a:path h="732536" w="732536">
                  <a:moveTo>
                    <a:pt x="366268" y="0"/>
                  </a:moveTo>
                  <a:cubicBezTo>
                    <a:pt x="568452" y="0"/>
                    <a:pt x="732536" y="163957"/>
                    <a:pt x="732536" y="366268"/>
                  </a:cubicBezTo>
                  <a:cubicBezTo>
                    <a:pt x="732536" y="568579"/>
                    <a:pt x="568452" y="732536"/>
                    <a:pt x="366268" y="732536"/>
                  </a:cubicBezTo>
                  <a:cubicBezTo>
                    <a:pt x="164084" y="732536"/>
                    <a:pt x="0" y="568452"/>
                    <a:pt x="0" y="366268"/>
                  </a:cubicBezTo>
                  <a:cubicBezTo>
                    <a:pt x="0" y="164084"/>
                    <a:pt x="163957" y="0"/>
                    <a:pt x="366268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054324" y="8308308"/>
            <a:ext cx="121670" cy="120046"/>
            <a:chOff x="0" y="0"/>
            <a:chExt cx="162227" cy="1600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" y="127"/>
              <a:ext cx="161925" cy="160020"/>
            </a:xfrm>
            <a:custGeom>
              <a:avLst/>
              <a:gdLst/>
              <a:ahLst/>
              <a:cxnLst/>
              <a:rect r="r" b="b" t="t" l="l"/>
              <a:pathLst>
                <a:path h="160020" w="161925">
                  <a:moveTo>
                    <a:pt x="60706" y="0"/>
                  </a:moveTo>
                  <a:cubicBezTo>
                    <a:pt x="85852" y="0"/>
                    <a:pt x="113792" y="14732"/>
                    <a:pt x="132969" y="41148"/>
                  </a:cubicBezTo>
                  <a:cubicBezTo>
                    <a:pt x="161544" y="79883"/>
                    <a:pt x="161925" y="129159"/>
                    <a:pt x="132969" y="149987"/>
                  </a:cubicBezTo>
                  <a:cubicBezTo>
                    <a:pt x="123698" y="156718"/>
                    <a:pt x="112776" y="160020"/>
                    <a:pt x="101346" y="160020"/>
                  </a:cubicBezTo>
                  <a:cubicBezTo>
                    <a:pt x="76454" y="160020"/>
                    <a:pt x="48387" y="145034"/>
                    <a:pt x="28956" y="118618"/>
                  </a:cubicBezTo>
                  <a:cubicBezTo>
                    <a:pt x="889" y="79756"/>
                    <a:pt x="0" y="30988"/>
                    <a:pt x="28956" y="9652"/>
                  </a:cubicBezTo>
                  <a:cubicBezTo>
                    <a:pt x="38227" y="3048"/>
                    <a:pt x="49149" y="0"/>
                    <a:pt x="6070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580703">
            <a:off x="17071208" y="5998374"/>
            <a:ext cx="121666" cy="120042"/>
            <a:chOff x="0" y="0"/>
            <a:chExt cx="162221" cy="1600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" y="127"/>
              <a:ext cx="161925" cy="160020"/>
            </a:xfrm>
            <a:custGeom>
              <a:avLst/>
              <a:gdLst/>
              <a:ahLst/>
              <a:cxnLst/>
              <a:rect r="r" b="b" t="t" l="l"/>
              <a:pathLst>
                <a:path h="160020" w="161925">
                  <a:moveTo>
                    <a:pt x="60706" y="0"/>
                  </a:moveTo>
                  <a:cubicBezTo>
                    <a:pt x="85852" y="0"/>
                    <a:pt x="113792" y="14732"/>
                    <a:pt x="132969" y="41148"/>
                  </a:cubicBezTo>
                  <a:cubicBezTo>
                    <a:pt x="161544" y="79883"/>
                    <a:pt x="161925" y="129159"/>
                    <a:pt x="132969" y="149987"/>
                  </a:cubicBezTo>
                  <a:cubicBezTo>
                    <a:pt x="123698" y="156718"/>
                    <a:pt x="112776" y="160020"/>
                    <a:pt x="101346" y="160020"/>
                  </a:cubicBezTo>
                  <a:cubicBezTo>
                    <a:pt x="76454" y="160020"/>
                    <a:pt x="48387" y="145034"/>
                    <a:pt x="28956" y="118618"/>
                  </a:cubicBezTo>
                  <a:cubicBezTo>
                    <a:pt x="889" y="79756"/>
                    <a:pt x="0" y="30988"/>
                    <a:pt x="28956" y="9652"/>
                  </a:cubicBezTo>
                  <a:cubicBezTo>
                    <a:pt x="38227" y="3048"/>
                    <a:pt x="49149" y="0"/>
                    <a:pt x="6070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406156" y="6389888"/>
            <a:ext cx="549456" cy="549456"/>
            <a:chOff x="0" y="0"/>
            <a:chExt cx="732608" cy="7326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127"/>
              <a:ext cx="732536" cy="732536"/>
            </a:xfrm>
            <a:custGeom>
              <a:avLst/>
              <a:gdLst/>
              <a:ahLst/>
              <a:cxnLst/>
              <a:rect r="r" b="b" t="t" l="l"/>
              <a:pathLst>
                <a:path h="732536" w="732536">
                  <a:moveTo>
                    <a:pt x="366268" y="0"/>
                  </a:moveTo>
                  <a:cubicBezTo>
                    <a:pt x="568452" y="0"/>
                    <a:pt x="732536" y="163957"/>
                    <a:pt x="732536" y="366268"/>
                  </a:cubicBezTo>
                  <a:cubicBezTo>
                    <a:pt x="732536" y="568579"/>
                    <a:pt x="568452" y="732536"/>
                    <a:pt x="366268" y="732536"/>
                  </a:cubicBezTo>
                  <a:cubicBezTo>
                    <a:pt x="164084" y="732536"/>
                    <a:pt x="0" y="568452"/>
                    <a:pt x="0" y="366268"/>
                  </a:cubicBezTo>
                  <a:cubicBezTo>
                    <a:pt x="0" y="164084"/>
                    <a:pt x="163957" y="0"/>
                    <a:pt x="366268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5175994" y="-1650428"/>
            <a:ext cx="4647504" cy="4553256"/>
          </a:xfrm>
          <a:custGeom>
            <a:avLst/>
            <a:gdLst/>
            <a:ahLst/>
            <a:cxnLst/>
            <a:rect r="r" b="b" t="t" l="l"/>
            <a:pathLst>
              <a:path h="4553256" w="4647504">
                <a:moveTo>
                  <a:pt x="0" y="0"/>
                </a:moveTo>
                <a:lnTo>
                  <a:pt x="4647504" y="0"/>
                </a:lnTo>
                <a:lnTo>
                  <a:pt x="4647504" y="4553256"/>
                </a:lnTo>
                <a:lnTo>
                  <a:pt x="0" y="4553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918373" y="7131394"/>
            <a:ext cx="4825710" cy="4727848"/>
          </a:xfrm>
          <a:custGeom>
            <a:avLst/>
            <a:gdLst/>
            <a:ahLst/>
            <a:cxnLst/>
            <a:rect r="r" b="b" t="t" l="l"/>
            <a:pathLst>
              <a:path h="4727848" w="4825710">
                <a:moveTo>
                  <a:pt x="0" y="0"/>
                </a:moveTo>
                <a:lnTo>
                  <a:pt x="4825710" y="0"/>
                </a:lnTo>
                <a:lnTo>
                  <a:pt x="4825710" y="4727848"/>
                </a:lnTo>
                <a:lnTo>
                  <a:pt x="0" y="4727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2994640" y="-2260396"/>
            <a:ext cx="6654074" cy="5110490"/>
          </a:xfrm>
          <a:custGeom>
            <a:avLst/>
            <a:gdLst/>
            <a:ahLst/>
            <a:cxnLst/>
            <a:rect r="r" b="b" t="t" l="l"/>
            <a:pathLst>
              <a:path h="5110490" w="6654074">
                <a:moveTo>
                  <a:pt x="0" y="0"/>
                </a:moveTo>
                <a:lnTo>
                  <a:pt x="6654074" y="0"/>
                </a:lnTo>
                <a:lnTo>
                  <a:pt x="6654074" y="5110490"/>
                </a:lnTo>
                <a:lnTo>
                  <a:pt x="0" y="5110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797684">
            <a:off x="258870" y="1937216"/>
            <a:ext cx="593062" cy="279756"/>
            <a:chOff x="0" y="0"/>
            <a:chExt cx="790749" cy="3730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" y="0"/>
              <a:ext cx="790194" cy="372999"/>
            </a:xfrm>
            <a:custGeom>
              <a:avLst/>
              <a:gdLst/>
              <a:ahLst/>
              <a:cxnLst/>
              <a:rect r="r" b="b" t="t" l="l"/>
              <a:pathLst>
                <a:path h="372999" w="790194">
                  <a:moveTo>
                    <a:pt x="393319" y="0"/>
                  </a:moveTo>
                  <a:cubicBezTo>
                    <a:pt x="307594" y="0"/>
                    <a:pt x="225171" y="17145"/>
                    <a:pt x="172212" y="53721"/>
                  </a:cubicBezTo>
                  <a:cubicBezTo>
                    <a:pt x="0" y="171196"/>
                    <a:pt x="104648" y="353568"/>
                    <a:pt x="240030" y="362585"/>
                  </a:cubicBezTo>
                  <a:cubicBezTo>
                    <a:pt x="240030" y="362585"/>
                    <a:pt x="300609" y="372999"/>
                    <a:pt x="380238" y="372999"/>
                  </a:cubicBezTo>
                  <a:cubicBezTo>
                    <a:pt x="502539" y="372999"/>
                    <a:pt x="668782" y="348615"/>
                    <a:pt x="725170" y="224663"/>
                  </a:cubicBezTo>
                  <a:cubicBezTo>
                    <a:pt x="790194" y="83947"/>
                    <a:pt x="583692" y="0"/>
                    <a:pt x="393319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4263465" y="6332599"/>
            <a:ext cx="7061544" cy="6325437"/>
          </a:xfrm>
          <a:custGeom>
            <a:avLst/>
            <a:gdLst/>
            <a:ahLst/>
            <a:cxnLst/>
            <a:rect r="r" b="b" t="t" l="l"/>
            <a:pathLst>
              <a:path h="6325437" w="7061544">
                <a:moveTo>
                  <a:pt x="0" y="0"/>
                </a:moveTo>
                <a:lnTo>
                  <a:pt x="7061544" y="0"/>
                </a:lnTo>
                <a:lnTo>
                  <a:pt x="7061544" y="6325438"/>
                </a:lnTo>
                <a:lnTo>
                  <a:pt x="0" y="63254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659434" y="2863649"/>
            <a:ext cx="13599866" cy="588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Durante el 2020, la provincia se mantuvo como una de las tres jurisdicciones de mayor importancia en la producción de carne bovina, porcina y aviar. Además, las exportaciones de carne santafesina representaron un ingreso de casi US$ 800 mill.</a:t>
            </a:r>
          </a:p>
          <a:p>
            <a:pPr algn="r" marL="0" indent="0" lvl="0">
              <a:lnSpc>
                <a:spcPts val="5215"/>
              </a:lnSpc>
              <a:spcBef>
                <a:spcPct val="0"/>
              </a:spcBef>
            </a:pPr>
          </a:p>
          <a:p>
            <a:pPr algn="r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  En la provincia de Santa Fe, la superficie ganadera en explotación es de cerca de 6 millones de hectáreas. El stock ganadero bovino alcanza los 6,6 millones de cabezas, lo cual representa un 13% del total nacional. </a:t>
            </a:r>
          </a:p>
          <a:p>
            <a:pPr algn="r" marL="0" indent="0" lvl="0">
              <a:lnSpc>
                <a:spcPts val="5215"/>
              </a:lnSpc>
              <a:spcBef>
                <a:spcPct val="0"/>
              </a:spcBef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28700" y="4717551"/>
            <a:ext cx="2191404" cy="2809492"/>
          </a:xfrm>
          <a:custGeom>
            <a:avLst/>
            <a:gdLst/>
            <a:ahLst/>
            <a:cxnLst/>
            <a:rect r="r" b="b" t="t" l="l"/>
            <a:pathLst>
              <a:path h="2809492" w="2191404">
                <a:moveTo>
                  <a:pt x="0" y="0"/>
                </a:moveTo>
                <a:lnTo>
                  <a:pt x="2191404" y="0"/>
                </a:lnTo>
                <a:lnTo>
                  <a:pt x="2191404" y="2809493"/>
                </a:lnTo>
                <a:lnTo>
                  <a:pt x="0" y="2809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294121" y="1036510"/>
            <a:ext cx="1383792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FFFFF"/>
                </a:solidFill>
                <a:latin typeface="Arimo"/>
              </a:rPr>
              <a:t>6. INDUSTRIA CÁRNICA EN SANTA FE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14513" y="-694667"/>
            <a:ext cx="2614598" cy="2488314"/>
          </a:xfrm>
          <a:custGeom>
            <a:avLst/>
            <a:gdLst/>
            <a:ahLst/>
            <a:cxnLst/>
            <a:rect r="r" b="b" t="t" l="l"/>
            <a:pathLst>
              <a:path h="2488314" w="2614598">
                <a:moveTo>
                  <a:pt x="0" y="0"/>
                </a:moveTo>
                <a:lnTo>
                  <a:pt x="2614598" y="0"/>
                </a:lnTo>
                <a:lnTo>
                  <a:pt x="2614598" y="2488314"/>
                </a:lnTo>
                <a:lnTo>
                  <a:pt x="0" y="2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0" y="10"/>
            <a:ext cx="3107056" cy="1098988"/>
            <a:chOff x="0" y="0"/>
            <a:chExt cx="4142741" cy="1465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2613" cy="1465326"/>
            </a:xfrm>
            <a:custGeom>
              <a:avLst/>
              <a:gdLst/>
              <a:ahLst/>
              <a:cxnLst/>
              <a:rect r="r" b="b" t="t" l="l"/>
              <a:pathLst>
                <a:path h="1465326" w="4142613">
                  <a:moveTo>
                    <a:pt x="4142613" y="0"/>
                  </a:moveTo>
                  <a:lnTo>
                    <a:pt x="4142613" y="1465326"/>
                  </a:lnTo>
                  <a:cubicBezTo>
                    <a:pt x="4142105" y="1465326"/>
                    <a:pt x="1427099" y="1464056"/>
                    <a:pt x="1427099" y="1464056"/>
                  </a:cubicBezTo>
                  <a:lnTo>
                    <a:pt x="0" y="1464056"/>
                  </a:lnTo>
                  <a:cubicBezTo>
                    <a:pt x="88392" y="443357"/>
                    <a:pt x="1304036" y="348996"/>
                    <a:pt x="2328418" y="348996"/>
                  </a:cubicBezTo>
                  <a:cubicBezTo>
                    <a:pt x="2560955" y="348996"/>
                    <a:pt x="2783459" y="353822"/>
                    <a:pt x="2980944" y="353822"/>
                  </a:cubicBezTo>
                  <a:cubicBezTo>
                    <a:pt x="3166364" y="353822"/>
                    <a:pt x="3329559" y="349504"/>
                    <a:pt x="3457575" y="332867"/>
                  </a:cubicBezTo>
                  <a:cubicBezTo>
                    <a:pt x="3774313" y="292735"/>
                    <a:pt x="3993261" y="158115"/>
                    <a:pt x="4142613" y="0"/>
                  </a:cubicBezTo>
                  <a:close/>
                  <a:moveTo>
                    <a:pt x="4142613" y="1465326"/>
                  </a:moveTo>
                  <a:cubicBezTo>
                    <a:pt x="4142613" y="1465326"/>
                    <a:pt x="4142613" y="1465326"/>
                    <a:pt x="4142613" y="1465326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1200" y="1331800"/>
            <a:ext cx="389050" cy="389050"/>
            <a:chOff x="0" y="0"/>
            <a:chExt cx="518733" cy="518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442300" y="536850"/>
            <a:ext cx="300950" cy="264700"/>
            <a:chOff x="0" y="0"/>
            <a:chExt cx="401267" cy="352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" y="127"/>
              <a:ext cx="401066" cy="352806"/>
            </a:xfrm>
            <a:custGeom>
              <a:avLst/>
              <a:gdLst/>
              <a:ahLst/>
              <a:cxnLst/>
              <a:rect r="r" b="b" t="t" l="l"/>
              <a:pathLst>
                <a:path h="352806" w="401066">
                  <a:moveTo>
                    <a:pt x="200533" y="0"/>
                  </a:moveTo>
                  <a:cubicBezTo>
                    <a:pt x="131826" y="0"/>
                    <a:pt x="66421" y="40259"/>
                    <a:pt x="37973" y="107442"/>
                  </a:cubicBezTo>
                  <a:cubicBezTo>
                    <a:pt x="0" y="197231"/>
                    <a:pt x="42164" y="300736"/>
                    <a:pt x="131826" y="338709"/>
                  </a:cubicBezTo>
                  <a:cubicBezTo>
                    <a:pt x="154305" y="348234"/>
                    <a:pt x="177673" y="352806"/>
                    <a:pt x="200533" y="352806"/>
                  </a:cubicBezTo>
                  <a:cubicBezTo>
                    <a:pt x="269113" y="352806"/>
                    <a:pt x="334645" y="312420"/>
                    <a:pt x="363093" y="245237"/>
                  </a:cubicBezTo>
                  <a:cubicBezTo>
                    <a:pt x="401066" y="155448"/>
                    <a:pt x="358902" y="52070"/>
                    <a:pt x="269240" y="13970"/>
                  </a:cubicBezTo>
                  <a:cubicBezTo>
                    <a:pt x="246761" y="4445"/>
                    <a:pt x="223520" y="0"/>
                    <a:pt x="200533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030600" y="1871450"/>
            <a:ext cx="201200" cy="154200"/>
            <a:chOff x="0" y="0"/>
            <a:chExt cx="268267" cy="205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54300" y="1940750"/>
            <a:ext cx="389050" cy="389050"/>
            <a:chOff x="0" y="0"/>
            <a:chExt cx="518733" cy="5187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507550" y="382650"/>
            <a:ext cx="201200" cy="154200"/>
            <a:chOff x="0" y="0"/>
            <a:chExt cx="268267" cy="205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208044" y="9219012"/>
            <a:ext cx="3107056" cy="1098988"/>
            <a:chOff x="0" y="0"/>
            <a:chExt cx="4142741" cy="14653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2613" cy="1465326"/>
            </a:xfrm>
            <a:custGeom>
              <a:avLst/>
              <a:gdLst/>
              <a:ahLst/>
              <a:cxnLst/>
              <a:rect r="r" b="b" t="t" l="l"/>
              <a:pathLst>
                <a:path h="1465326" w="4142613">
                  <a:moveTo>
                    <a:pt x="4142613" y="0"/>
                  </a:moveTo>
                  <a:lnTo>
                    <a:pt x="4142613" y="1465326"/>
                  </a:lnTo>
                  <a:cubicBezTo>
                    <a:pt x="4142105" y="1465326"/>
                    <a:pt x="1427099" y="1464056"/>
                    <a:pt x="1427099" y="1464056"/>
                  </a:cubicBezTo>
                  <a:lnTo>
                    <a:pt x="0" y="1464056"/>
                  </a:lnTo>
                  <a:cubicBezTo>
                    <a:pt x="88392" y="443357"/>
                    <a:pt x="1304036" y="348996"/>
                    <a:pt x="2328418" y="348996"/>
                  </a:cubicBezTo>
                  <a:cubicBezTo>
                    <a:pt x="2560955" y="348996"/>
                    <a:pt x="2783459" y="353822"/>
                    <a:pt x="2980944" y="353822"/>
                  </a:cubicBezTo>
                  <a:cubicBezTo>
                    <a:pt x="3166364" y="353822"/>
                    <a:pt x="3329559" y="349504"/>
                    <a:pt x="3457575" y="332867"/>
                  </a:cubicBezTo>
                  <a:cubicBezTo>
                    <a:pt x="3774313" y="292735"/>
                    <a:pt x="3993261" y="158115"/>
                    <a:pt x="4142613" y="0"/>
                  </a:cubicBezTo>
                  <a:close/>
                  <a:moveTo>
                    <a:pt x="4142613" y="1465326"/>
                  </a:moveTo>
                  <a:cubicBezTo>
                    <a:pt x="4142613" y="1465326"/>
                    <a:pt x="4142613" y="1465326"/>
                    <a:pt x="4142613" y="1465326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7354850" y="8597160"/>
            <a:ext cx="389050" cy="389050"/>
            <a:chOff x="0" y="0"/>
            <a:chExt cx="518733" cy="5187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15571850" y="9516460"/>
            <a:ext cx="300950" cy="264700"/>
            <a:chOff x="0" y="0"/>
            <a:chExt cx="401267" cy="3529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" y="127"/>
              <a:ext cx="401066" cy="352806"/>
            </a:xfrm>
            <a:custGeom>
              <a:avLst/>
              <a:gdLst/>
              <a:ahLst/>
              <a:cxnLst/>
              <a:rect r="r" b="b" t="t" l="l"/>
              <a:pathLst>
                <a:path h="352806" w="401066">
                  <a:moveTo>
                    <a:pt x="200533" y="0"/>
                  </a:moveTo>
                  <a:cubicBezTo>
                    <a:pt x="131826" y="0"/>
                    <a:pt x="66421" y="40259"/>
                    <a:pt x="37973" y="107442"/>
                  </a:cubicBezTo>
                  <a:cubicBezTo>
                    <a:pt x="0" y="197231"/>
                    <a:pt x="42164" y="300736"/>
                    <a:pt x="131826" y="338709"/>
                  </a:cubicBezTo>
                  <a:cubicBezTo>
                    <a:pt x="154305" y="348234"/>
                    <a:pt x="177673" y="352806"/>
                    <a:pt x="200533" y="352806"/>
                  </a:cubicBezTo>
                  <a:cubicBezTo>
                    <a:pt x="269113" y="352806"/>
                    <a:pt x="334645" y="312420"/>
                    <a:pt x="363093" y="245237"/>
                  </a:cubicBezTo>
                  <a:cubicBezTo>
                    <a:pt x="401066" y="155448"/>
                    <a:pt x="358902" y="52070"/>
                    <a:pt x="269240" y="13970"/>
                  </a:cubicBezTo>
                  <a:cubicBezTo>
                    <a:pt x="246761" y="4445"/>
                    <a:pt x="223520" y="0"/>
                    <a:pt x="200533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16083300" y="8292360"/>
            <a:ext cx="201200" cy="154200"/>
            <a:chOff x="0" y="0"/>
            <a:chExt cx="268267" cy="20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18080350" y="7988210"/>
            <a:ext cx="389050" cy="389050"/>
            <a:chOff x="0" y="0"/>
            <a:chExt cx="518733" cy="5187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10800000">
            <a:off x="14606350" y="9781160"/>
            <a:ext cx="201200" cy="154200"/>
            <a:chOff x="0" y="0"/>
            <a:chExt cx="268267" cy="205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-696155" y="8559837"/>
            <a:ext cx="2467958" cy="2596860"/>
          </a:xfrm>
          <a:custGeom>
            <a:avLst/>
            <a:gdLst/>
            <a:ahLst/>
            <a:cxnLst/>
            <a:rect r="r" b="b" t="t" l="l"/>
            <a:pathLst>
              <a:path h="2596860" w="2467958">
                <a:moveTo>
                  <a:pt x="0" y="0"/>
                </a:moveTo>
                <a:lnTo>
                  <a:pt x="2467958" y="0"/>
                </a:lnTo>
                <a:lnTo>
                  <a:pt x="2467958" y="2596860"/>
                </a:lnTo>
                <a:lnTo>
                  <a:pt x="0" y="259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925214" y="2025672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1070586" y="6451822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6242147" y="3835004"/>
            <a:ext cx="5803706" cy="5644008"/>
            <a:chOff x="0" y="0"/>
            <a:chExt cx="7738275" cy="752534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467338" cy="7467338"/>
            </a:xfrm>
            <a:custGeom>
              <a:avLst/>
              <a:gdLst/>
              <a:ahLst/>
              <a:cxnLst/>
              <a:rect r="r" b="b" t="t" l="l"/>
              <a:pathLst>
                <a:path h="7467338" w="7467338">
                  <a:moveTo>
                    <a:pt x="0" y="0"/>
                  </a:moveTo>
                  <a:lnTo>
                    <a:pt x="7467338" y="0"/>
                  </a:lnTo>
                  <a:lnTo>
                    <a:pt x="7467338" y="7467338"/>
                  </a:lnTo>
                  <a:lnTo>
                    <a:pt x="0" y="7467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800657" y="2575120"/>
              <a:ext cx="4937618" cy="4937618"/>
            </a:xfrm>
            <a:custGeom>
              <a:avLst/>
              <a:gdLst/>
              <a:ahLst/>
              <a:cxnLst/>
              <a:rect r="r" b="b" t="t" l="l"/>
              <a:pathLst>
                <a:path h="4937618" w="4937618">
                  <a:moveTo>
                    <a:pt x="0" y="0"/>
                  </a:moveTo>
                  <a:lnTo>
                    <a:pt x="4937618" y="0"/>
                  </a:lnTo>
                  <a:lnTo>
                    <a:pt x="4937618" y="4937619"/>
                  </a:lnTo>
                  <a:lnTo>
                    <a:pt x="0" y="4937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655539" y="5043930"/>
              <a:ext cx="4290235" cy="2481415"/>
            </a:xfrm>
            <a:custGeom>
              <a:avLst/>
              <a:gdLst/>
              <a:ahLst/>
              <a:cxnLst/>
              <a:rect r="r" b="b" t="t" l="l"/>
              <a:pathLst>
                <a:path h="2481415" w="4290235">
                  <a:moveTo>
                    <a:pt x="0" y="0"/>
                  </a:moveTo>
                  <a:lnTo>
                    <a:pt x="4290235" y="0"/>
                  </a:lnTo>
                  <a:lnTo>
                    <a:pt x="4290235" y="2481414"/>
                  </a:lnTo>
                  <a:lnTo>
                    <a:pt x="0" y="2481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2345980" y="1206104"/>
            <a:ext cx="1383792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rimo"/>
              </a:rPr>
              <a:t>6. INDUSTRIA CÁRNICA EN SANTA FE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0779" y="2901554"/>
            <a:ext cx="6716742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 strike="noStrike" u="none">
                <a:solidFill>
                  <a:srgbClr val="FFFFFF"/>
                </a:solidFill>
                <a:latin typeface="Arimo"/>
              </a:rPr>
              <a:t>¿Qué empresas se dedican a la producción de embutidos en nuestra localidad?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97529" y="4971690"/>
            <a:ext cx="2872740" cy="325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15"/>
              </a:lnSpc>
            </a:pPr>
            <a:r>
              <a:rPr lang="en-US" sz="3199">
                <a:solidFill>
                  <a:srgbClr val="FFFFFF"/>
                </a:solidFill>
                <a:latin typeface="Barlow"/>
              </a:rPr>
              <a:t>•  </a:t>
            </a: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La Anónima</a:t>
            </a:r>
          </a:p>
          <a:p>
            <a:pPr algn="just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•  Las Tres Niñas</a:t>
            </a:r>
          </a:p>
          <a:p>
            <a:pPr algn="just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•  Cagnoli S.A.</a:t>
            </a:r>
          </a:p>
          <a:p>
            <a:pPr algn="just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•  La Pompeya</a:t>
            </a:r>
          </a:p>
          <a:p>
            <a:pPr algn="just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•  Toni Embutido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21218" y="2934796"/>
            <a:ext cx="743363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 strike="noStrike" u="none">
                <a:solidFill>
                  <a:srgbClr val="FFFFFF"/>
                </a:solidFill>
                <a:latin typeface="Arimo"/>
              </a:rPr>
              <a:t>¿Cuáles embutidos se consumen en nuestra provincia?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180820" y="4370772"/>
            <a:ext cx="3078480" cy="522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Salame  •</a:t>
            </a:r>
          </a:p>
          <a:p>
            <a:pPr algn="r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Chorizo  •</a:t>
            </a:r>
          </a:p>
          <a:p>
            <a:pPr algn="r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Mortadela  •</a:t>
            </a:r>
          </a:p>
          <a:p>
            <a:pPr algn="r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Bondiola  •</a:t>
            </a:r>
          </a:p>
          <a:p>
            <a:pPr algn="r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Longaniza  •</a:t>
            </a:r>
          </a:p>
          <a:p>
            <a:pPr algn="r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Fiambres varios  •</a:t>
            </a:r>
          </a:p>
          <a:p>
            <a:pPr algn="r">
              <a:lnSpc>
                <a:spcPts val="5215"/>
              </a:lnSpc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Salchichas  •</a:t>
            </a:r>
          </a:p>
          <a:p>
            <a:pPr algn="r">
              <a:lnSpc>
                <a:spcPts val="5215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65418" y="743675"/>
            <a:ext cx="11744414" cy="8799649"/>
          </a:xfrm>
          <a:custGeom>
            <a:avLst/>
            <a:gdLst/>
            <a:ahLst/>
            <a:cxnLst/>
            <a:rect r="r" b="b" t="t" l="l"/>
            <a:pathLst>
              <a:path h="8799649" w="11744414">
                <a:moveTo>
                  <a:pt x="0" y="0"/>
                </a:moveTo>
                <a:lnTo>
                  <a:pt x="11744414" y="0"/>
                </a:lnTo>
                <a:lnTo>
                  <a:pt x="11744414" y="8799650"/>
                </a:lnTo>
                <a:lnTo>
                  <a:pt x="0" y="879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0934" y="6239897"/>
            <a:ext cx="7491150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9"/>
              </a:lnSpc>
            </a:pPr>
            <a:r>
              <a:rPr lang="en-US" sz="10800" spc="2181">
                <a:solidFill>
                  <a:srgbClr val="FFFFFF"/>
                </a:solidFill>
                <a:latin typeface="Arimo"/>
              </a:rPr>
              <a:t>EXTRAS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15990994" y="-1281"/>
            <a:ext cx="2928192" cy="2233420"/>
          </a:xfrm>
          <a:custGeom>
            <a:avLst/>
            <a:gdLst/>
            <a:ahLst/>
            <a:cxnLst/>
            <a:rect r="r" b="b" t="t" l="l"/>
            <a:pathLst>
              <a:path h="2233420" w="2928192">
                <a:moveTo>
                  <a:pt x="0" y="0"/>
                </a:moveTo>
                <a:lnTo>
                  <a:pt x="2928192" y="0"/>
                </a:lnTo>
                <a:lnTo>
                  <a:pt x="2928192" y="2233420"/>
                </a:lnTo>
                <a:lnTo>
                  <a:pt x="0" y="2233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-587880" y="587904"/>
            <a:ext cx="4485380" cy="3309574"/>
            <a:chOff x="0" y="0"/>
            <a:chExt cx="5980507" cy="44127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" y="127"/>
              <a:ext cx="5980430" cy="4412488"/>
            </a:xfrm>
            <a:custGeom>
              <a:avLst/>
              <a:gdLst/>
              <a:ahLst/>
              <a:cxnLst/>
              <a:rect r="r" b="b" t="t" l="l"/>
              <a:pathLst>
                <a:path h="4412488" w="5980430">
                  <a:moveTo>
                    <a:pt x="270510" y="0"/>
                  </a:moveTo>
                  <a:cubicBezTo>
                    <a:pt x="170180" y="0"/>
                    <a:pt x="77089" y="16383"/>
                    <a:pt x="0" y="46482"/>
                  </a:cubicBezTo>
                  <a:lnTo>
                    <a:pt x="0" y="4412488"/>
                  </a:lnTo>
                  <a:lnTo>
                    <a:pt x="5980430" y="4412488"/>
                  </a:lnTo>
                  <a:cubicBezTo>
                    <a:pt x="5200650" y="2860421"/>
                    <a:pt x="2763139" y="3158617"/>
                    <a:pt x="1755140" y="2851785"/>
                  </a:cubicBezTo>
                  <a:cubicBezTo>
                    <a:pt x="747395" y="2546223"/>
                    <a:pt x="1644015" y="1291082"/>
                    <a:pt x="1129538" y="474345"/>
                  </a:cubicBezTo>
                  <a:cubicBezTo>
                    <a:pt x="916051" y="137541"/>
                    <a:pt x="561848" y="0"/>
                    <a:pt x="270510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54" y="6939278"/>
            <a:ext cx="4531388" cy="3343520"/>
            <a:chOff x="0" y="0"/>
            <a:chExt cx="6041851" cy="44580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" y="127"/>
              <a:ext cx="6041771" cy="4457827"/>
            </a:xfrm>
            <a:custGeom>
              <a:avLst/>
              <a:gdLst/>
              <a:ahLst/>
              <a:cxnLst/>
              <a:rect r="r" b="b" t="t" l="l"/>
              <a:pathLst>
                <a:path h="4457827" w="6041771">
                  <a:moveTo>
                    <a:pt x="273304" y="0"/>
                  </a:moveTo>
                  <a:cubicBezTo>
                    <a:pt x="171831" y="0"/>
                    <a:pt x="77851" y="16510"/>
                    <a:pt x="0" y="46990"/>
                  </a:cubicBezTo>
                  <a:lnTo>
                    <a:pt x="0" y="4457827"/>
                  </a:lnTo>
                  <a:lnTo>
                    <a:pt x="6041771" y="4457827"/>
                  </a:lnTo>
                  <a:cubicBezTo>
                    <a:pt x="5253990" y="2889758"/>
                    <a:pt x="2791333" y="3191002"/>
                    <a:pt x="1773174" y="2881122"/>
                  </a:cubicBezTo>
                  <a:cubicBezTo>
                    <a:pt x="755015" y="2572512"/>
                    <a:pt x="1661033" y="1304417"/>
                    <a:pt x="1141222" y="479298"/>
                  </a:cubicBezTo>
                  <a:cubicBezTo>
                    <a:pt x="925449" y="138938"/>
                    <a:pt x="567690" y="0"/>
                    <a:pt x="27330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3940" y="8137277"/>
            <a:ext cx="2245920" cy="2242045"/>
          </a:xfrm>
          <a:custGeom>
            <a:avLst/>
            <a:gdLst/>
            <a:ahLst/>
            <a:cxnLst/>
            <a:rect r="r" b="b" t="t" l="l"/>
            <a:pathLst>
              <a:path h="2242045" w="2245920">
                <a:moveTo>
                  <a:pt x="0" y="0"/>
                </a:moveTo>
                <a:lnTo>
                  <a:pt x="2245920" y="0"/>
                </a:lnTo>
                <a:lnTo>
                  <a:pt x="2245920" y="2242046"/>
                </a:lnTo>
                <a:lnTo>
                  <a:pt x="0" y="2242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0" y="-240824"/>
            <a:ext cx="4739562" cy="3638348"/>
          </a:xfrm>
          <a:custGeom>
            <a:avLst/>
            <a:gdLst/>
            <a:ahLst/>
            <a:cxnLst/>
            <a:rect r="r" b="b" t="t" l="l"/>
            <a:pathLst>
              <a:path h="3638348" w="4739562">
                <a:moveTo>
                  <a:pt x="0" y="0"/>
                </a:moveTo>
                <a:lnTo>
                  <a:pt x="4739562" y="0"/>
                </a:lnTo>
                <a:lnTo>
                  <a:pt x="4739562" y="3638348"/>
                </a:lnTo>
                <a:lnTo>
                  <a:pt x="0" y="3638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48420" y="6918026"/>
            <a:ext cx="4739562" cy="3638348"/>
          </a:xfrm>
          <a:custGeom>
            <a:avLst/>
            <a:gdLst/>
            <a:ahLst/>
            <a:cxnLst/>
            <a:rect r="r" b="b" t="t" l="l"/>
            <a:pathLst>
              <a:path h="3638348" w="4739562">
                <a:moveTo>
                  <a:pt x="0" y="0"/>
                </a:moveTo>
                <a:lnTo>
                  <a:pt x="4739562" y="0"/>
                </a:lnTo>
                <a:lnTo>
                  <a:pt x="4739562" y="3638348"/>
                </a:lnTo>
                <a:lnTo>
                  <a:pt x="0" y="36383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41576" y="-540814"/>
            <a:ext cx="4739572" cy="4643456"/>
          </a:xfrm>
          <a:custGeom>
            <a:avLst/>
            <a:gdLst/>
            <a:ahLst/>
            <a:cxnLst/>
            <a:rect r="r" b="b" t="t" l="l"/>
            <a:pathLst>
              <a:path h="4643456" w="4739572">
                <a:moveTo>
                  <a:pt x="0" y="0"/>
                </a:moveTo>
                <a:lnTo>
                  <a:pt x="4739572" y="0"/>
                </a:lnTo>
                <a:lnTo>
                  <a:pt x="4739572" y="4643456"/>
                </a:lnTo>
                <a:lnTo>
                  <a:pt x="0" y="46434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9574" y="6623836"/>
            <a:ext cx="4739572" cy="4643456"/>
          </a:xfrm>
          <a:custGeom>
            <a:avLst/>
            <a:gdLst/>
            <a:ahLst/>
            <a:cxnLst/>
            <a:rect r="r" b="b" t="t" l="l"/>
            <a:pathLst>
              <a:path h="4643456" w="4739572">
                <a:moveTo>
                  <a:pt x="0" y="0"/>
                </a:moveTo>
                <a:lnTo>
                  <a:pt x="4739572" y="0"/>
                </a:lnTo>
                <a:lnTo>
                  <a:pt x="4739572" y="4643456"/>
                </a:lnTo>
                <a:lnTo>
                  <a:pt x="0" y="46434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98775" y="-1583885"/>
            <a:ext cx="3284405" cy="3167769"/>
          </a:xfrm>
          <a:custGeom>
            <a:avLst/>
            <a:gdLst/>
            <a:ahLst/>
            <a:cxnLst/>
            <a:rect r="r" b="b" t="t" l="l"/>
            <a:pathLst>
              <a:path h="3167769" w="3284405">
                <a:moveTo>
                  <a:pt x="0" y="0"/>
                </a:moveTo>
                <a:lnTo>
                  <a:pt x="3284405" y="0"/>
                </a:lnTo>
                <a:lnTo>
                  <a:pt x="3284405" y="3167770"/>
                </a:lnTo>
                <a:lnTo>
                  <a:pt x="0" y="3167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06587" y="8268929"/>
            <a:ext cx="2614014" cy="2604884"/>
          </a:xfrm>
          <a:custGeom>
            <a:avLst/>
            <a:gdLst/>
            <a:ahLst/>
            <a:cxnLst/>
            <a:rect r="r" b="b" t="t" l="l"/>
            <a:pathLst>
              <a:path h="2604884" w="2614014">
                <a:moveTo>
                  <a:pt x="0" y="0"/>
                </a:moveTo>
                <a:lnTo>
                  <a:pt x="2614014" y="0"/>
                </a:lnTo>
                <a:lnTo>
                  <a:pt x="2614014" y="2604884"/>
                </a:lnTo>
                <a:lnTo>
                  <a:pt x="0" y="26048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7259417">
            <a:off x="10593884" y="10875422"/>
            <a:ext cx="720440" cy="490248"/>
            <a:chOff x="0" y="0"/>
            <a:chExt cx="960587" cy="6536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508"/>
              <a:ext cx="960628" cy="653161"/>
            </a:xfrm>
            <a:custGeom>
              <a:avLst/>
              <a:gdLst/>
              <a:ahLst/>
              <a:cxnLst/>
              <a:rect r="r" b="b" t="t" l="l"/>
              <a:pathLst>
                <a:path h="653161" w="960628">
                  <a:moveTo>
                    <a:pt x="485140" y="0"/>
                  </a:moveTo>
                  <a:cubicBezTo>
                    <a:pt x="406019" y="0"/>
                    <a:pt x="328041" y="27178"/>
                    <a:pt x="261493" y="101219"/>
                  </a:cubicBezTo>
                  <a:cubicBezTo>
                    <a:pt x="0" y="393827"/>
                    <a:pt x="390906" y="590169"/>
                    <a:pt x="603504" y="649605"/>
                  </a:cubicBezTo>
                  <a:cubicBezTo>
                    <a:pt x="613537" y="652145"/>
                    <a:pt x="624713" y="653161"/>
                    <a:pt x="635254" y="653161"/>
                  </a:cubicBezTo>
                  <a:cubicBezTo>
                    <a:pt x="712343" y="653161"/>
                    <a:pt x="794893" y="600329"/>
                    <a:pt x="831215" y="558927"/>
                  </a:cubicBezTo>
                  <a:cubicBezTo>
                    <a:pt x="960628" y="398780"/>
                    <a:pt x="906272" y="160528"/>
                    <a:pt x="722376" y="67437"/>
                  </a:cubicBezTo>
                  <a:cubicBezTo>
                    <a:pt x="649732" y="29210"/>
                    <a:pt x="566674" y="0"/>
                    <a:pt x="485140" y="0"/>
                  </a:cubicBezTo>
                  <a:close/>
                </a:path>
              </a:pathLst>
            </a:custGeom>
            <a:solidFill>
              <a:srgbClr val="E3DFC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238300" y="544338"/>
            <a:ext cx="3539952" cy="3539952"/>
          </a:xfrm>
          <a:custGeom>
            <a:avLst/>
            <a:gdLst/>
            <a:ahLst/>
            <a:cxnLst/>
            <a:rect r="r" b="b" t="t" l="l"/>
            <a:pathLst>
              <a:path h="3539952" w="3539952">
                <a:moveTo>
                  <a:pt x="0" y="0"/>
                </a:moveTo>
                <a:lnTo>
                  <a:pt x="3539952" y="0"/>
                </a:lnTo>
                <a:lnTo>
                  <a:pt x="3539952" y="3539952"/>
                </a:lnTo>
                <a:lnTo>
                  <a:pt x="0" y="353995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154187" y="8421329"/>
            <a:ext cx="2614014" cy="2604884"/>
          </a:xfrm>
          <a:custGeom>
            <a:avLst/>
            <a:gdLst/>
            <a:ahLst/>
            <a:cxnLst/>
            <a:rect r="r" b="b" t="t" l="l"/>
            <a:pathLst>
              <a:path h="2604884" w="2614014">
                <a:moveTo>
                  <a:pt x="0" y="0"/>
                </a:moveTo>
                <a:lnTo>
                  <a:pt x="2614014" y="0"/>
                </a:lnTo>
                <a:lnTo>
                  <a:pt x="2614014" y="2604884"/>
                </a:lnTo>
                <a:lnTo>
                  <a:pt x="0" y="26048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013119">
            <a:off x="10006204" y="6035423"/>
            <a:ext cx="4222908" cy="4222908"/>
          </a:xfrm>
          <a:custGeom>
            <a:avLst/>
            <a:gdLst/>
            <a:ahLst/>
            <a:cxnLst/>
            <a:rect r="r" b="b" t="t" l="l"/>
            <a:pathLst>
              <a:path h="4222908" w="4222908">
                <a:moveTo>
                  <a:pt x="0" y="0"/>
                </a:moveTo>
                <a:lnTo>
                  <a:pt x="4222908" y="0"/>
                </a:lnTo>
                <a:lnTo>
                  <a:pt x="4222908" y="4222908"/>
                </a:lnTo>
                <a:lnTo>
                  <a:pt x="0" y="422290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59827" y="1917500"/>
            <a:ext cx="1247097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rimo"/>
              </a:rPr>
              <a:t>7. </a:t>
            </a:r>
            <a:r>
              <a:rPr lang="en-US" sz="6000" strike="noStrike" u="none">
                <a:solidFill>
                  <a:srgbClr val="FFFFFF"/>
                </a:solidFill>
                <a:latin typeface="Arimo"/>
              </a:rPr>
              <a:t>CONSERVACIÓN DE LA CARNE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9827" y="3530427"/>
            <a:ext cx="14124893" cy="325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Para prolongar la vida útil de la carne y almacenar todos los productos cárnicos frescos y la mayoría de los productos cárnicos procesados, es absolutamente necesario conservarlos de alguna manera. La técnica más práctica para extender la vida útil de la carne es utilizar refrigeración.</a:t>
            </a:r>
          </a:p>
          <a:p>
            <a:pPr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La temperatura de refrigeración oscila entre 2° y 5° C.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58186" y="-346012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83174" y="7403086"/>
            <a:ext cx="4104778" cy="2934300"/>
          </a:xfrm>
          <a:custGeom>
            <a:avLst/>
            <a:gdLst/>
            <a:ahLst/>
            <a:cxnLst/>
            <a:rect r="r" b="b" t="t" l="l"/>
            <a:pathLst>
              <a:path h="2934300" w="4104778">
                <a:moveTo>
                  <a:pt x="0" y="0"/>
                </a:moveTo>
                <a:lnTo>
                  <a:pt x="4104778" y="0"/>
                </a:lnTo>
                <a:lnTo>
                  <a:pt x="4104778" y="2934300"/>
                </a:lnTo>
                <a:lnTo>
                  <a:pt x="0" y="2934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13756636" y="80"/>
            <a:ext cx="4531388" cy="3343520"/>
            <a:chOff x="0" y="0"/>
            <a:chExt cx="6041851" cy="44580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" y="127"/>
              <a:ext cx="6041771" cy="4457827"/>
            </a:xfrm>
            <a:custGeom>
              <a:avLst/>
              <a:gdLst/>
              <a:ahLst/>
              <a:cxnLst/>
              <a:rect r="r" b="b" t="t" l="l"/>
              <a:pathLst>
                <a:path h="4457827" w="6041771">
                  <a:moveTo>
                    <a:pt x="273304" y="0"/>
                  </a:moveTo>
                  <a:cubicBezTo>
                    <a:pt x="171831" y="0"/>
                    <a:pt x="77851" y="16510"/>
                    <a:pt x="0" y="46990"/>
                  </a:cubicBezTo>
                  <a:lnTo>
                    <a:pt x="0" y="4457827"/>
                  </a:lnTo>
                  <a:lnTo>
                    <a:pt x="6041771" y="4457827"/>
                  </a:lnTo>
                  <a:cubicBezTo>
                    <a:pt x="5253990" y="2889758"/>
                    <a:pt x="2791333" y="3191002"/>
                    <a:pt x="1773174" y="2881122"/>
                  </a:cubicBezTo>
                  <a:cubicBezTo>
                    <a:pt x="755015" y="2572512"/>
                    <a:pt x="1661033" y="1304417"/>
                    <a:pt x="1141222" y="479298"/>
                  </a:cubicBezTo>
                  <a:cubicBezTo>
                    <a:pt x="925449" y="138938"/>
                    <a:pt x="567690" y="0"/>
                    <a:pt x="27330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955738" y="588120"/>
            <a:ext cx="740712" cy="740712"/>
            <a:chOff x="0" y="0"/>
            <a:chExt cx="987616" cy="9876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" y="127"/>
              <a:ext cx="987552" cy="987552"/>
            </a:xfrm>
            <a:custGeom>
              <a:avLst/>
              <a:gdLst/>
              <a:ahLst/>
              <a:cxnLst/>
              <a:rect r="r" b="b" t="t" l="l"/>
              <a:pathLst>
                <a:path h="987552" w="987552">
                  <a:moveTo>
                    <a:pt x="493776" y="0"/>
                  </a:moveTo>
                  <a:cubicBezTo>
                    <a:pt x="221107" y="0"/>
                    <a:pt x="0" y="221107"/>
                    <a:pt x="0" y="493776"/>
                  </a:cubicBezTo>
                  <a:cubicBezTo>
                    <a:pt x="0" y="766445"/>
                    <a:pt x="221107" y="987552"/>
                    <a:pt x="493776" y="987552"/>
                  </a:cubicBezTo>
                  <a:cubicBezTo>
                    <a:pt x="766445" y="987552"/>
                    <a:pt x="987552" y="766445"/>
                    <a:pt x="987552" y="493776"/>
                  </a:cubicBezTo>
                  <a:cubicBezTo>
                    <a:pt x="987552" y="221107"/>
                    <a:pt x="766445" y="0"/>
                    <a:pt x="49377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9" id="9"/>
          <p:cNvGrpSpPr/>
          <p:nvPr/>
        </p:nvGrpSpPr>
        <p:grpSpPr>
          <a:xfrm rot="-1422808">
            <a:off x="12454638" y="229884"/>
            <a:ext cx="383076" cy="293590"/>
            <a:chOff x="0" y="0"/>
            <a:chExt cx="510768" cy="3914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0794" cy="391287"/>
            </a:xfrm>
            <a:custGeom>
              <a:avLst/>
              <a:gdLst/>
              <a:ahLst/>
              <a:cxnLst/>
              <a:rect r="r" b="b" t="t" l="l"/>
              <a:pathLst>
                <a:path h="391287" w="510794">
                  <a:moveTo>
                    <a:pt x="255016" y="0"/>
                  </a:moveTo>
                  <a:cubicBezTo>
                    <a:pt x="114173" y="0"/>
                    <a:pt x="0" y="87503"/>
                    <a:pt x="0" y="195707"/>
                  </a:cubicBezTo>
                  <a:cubicBezTo>
                    <a:pt x="0" y="303911"/>
                    <a:pt x="114173" y="391287"/>
                    <a:pt x="255016" y="391287"/>
                  </a:cubicBezTo>
                  <a:cubicBezTo>
                    <a:pt x="395859" y="391287"/>
                    <a:pt x="510794" y="303911"/>
                    <a:pt x="510794" y="195707"/>
                  </a:cubicBezTo>
                  <a:cubicBezTo>
                    <a:pt x="510794" y="87503"/>
                    <a:pt x="395859" y="0"/>
                    <a:pt x="25501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98436" y="6068888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71090" y="3343600"/>
            <a:ext cx="1702480" cy="2837467"/>
          </a:xfrm>
          <a:custGeom>
            <a:avLst/>
            <a:gdLst/>
            <a:ahLst/>
            <a:cxnLst/>
            <a:rect r="r" b="b" t="t" l="l"/>
            <a:pathLst>
              <a:path h="2837467" w="1702480">
                <a:moveTo>
                  <a:pt x="0" y="0"/>
                </a:moveTo>
                <a:lnTo>
                  <a:pt x="1702480" y="0"/>
                </a:lnTo>
                <a:lnTo>
                  <a:pt x="1702480" y="2837467"/>
                </a:lnTo>
                <a:lnTo>
                  <a:pt x="0" y="28374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81692" y="7451366"/>
            <a:ext cx="2377608" cy="2377608"/>
          </a:xfrm>
          <a:custGeom>
            <a:avLst/>
            <a:gdLst/>
            <a:ahLst/>
            <a:cxnLst/>
            <a:rect r="r" b="b" t="t" l="l"/>
            <a:pathLst>
              <a:path h="2377608" w="2377608">
                <a:moveTo>
                  <a:pt x="0" y="0"/>
                </a:moveTo>
                <a:lnTo>
                  <a:pt x="2377608" y="0"/>
                </a:lnTo>
                <a:lnTo>
                  <a:pt x="2377608" y="2377609"/>
                </a:lnTo>
                <a:lnTo>
                  <a:pt x="0" y="2377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4042" y="1022880"/>
            <a:ext cx="15206863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FFFFF"/>
                </a:solidFill>
                <a:latin typeface="Arimo"/>
              </a:rPr>
              <a:t>DOS MÉTODOS PRINCIPALES DE CONSERVACIÓN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9487" y="4455401"/>
            <a:ext cx="13826963" cy="193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El procedimiento de refrigeración de carnes se define como bajar su temperatura a valores cercanos a 0 °C, que es la temperatura a la que comienza a congelarse el agua de la carne.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9487" y="7709852"/>
            <a:ext cx="13826963" cy="128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El objetivo de esta técnica es bajar la temperatura POR  DEBAJO del punto en el que el agua presente comienza a congelarse, que es de alrededor de -1,5 °C.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9487" y="3874376"/>
            <a:ext cx="876300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 strike="noStrike" u="none">
                <a:solidFill>
                  <a:srgbClr val="FFFFFF"/>
                </a:solidFill>
                <a:latin typeface="Arimo"/>
              </a:rPr>
              <a:t>MODIFICACIÓN DE TEMPERATURA: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9487" y="7127516"/>
            <a:ext cx="390906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 strike="noStrike" u="none">
                <a:solidFill>
                  <a:srgbClr val="FFFFFF"/>
                </a:solidFill>
                <a:latin typeface="Arimo"/>
              </a:rPr>
              <a:t>CONGELACIÓN: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2354" y="4214"/>
            <a:ext cx="5876250" cy="4089034"/>
          </a:xfrm>
          <a:custGeom>
            <a:avLst/>
            <a:gdLst/>
            <a:ahLst/>
            <a:cxnLst/>
            <a:rect r="r" b="b" t="t" l="l"/>
            <a:pathLst>
              <a:path h="4089034" w="5876250">
                <a:moveTo>
                  <a:pt x="0" y="0"/>
                </a:moveTo>
                <a:lnTo>
                  <a:pt x="5876250" y="0"/>
                </a:lnTo>
                <a:lnTo>
                  <a:pt x="5876250" y="4089034"/>
                </a:lnTo>
                <a:lnTo>
                  <a:pt x="0" y="408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35965" y="356343"/>
            <a:ext cx="2979394" cy="2899267"/>
          </a:xfrm>
          <a:custGeom>
            <a:avLst/>
            <a:gdLst/>
            <a:ahLst/>
            <a:cxnLst/>
            <a:rect r="r" b="b" t="t" l="l"/>
            <a:pathLst>
              <a:path h="2899267" w="2979394">
                <a:moveTo>
                  <a:pt x="0" y="0"/>
                </a:moveTo>
                <a:lnTo>
                  <a:pt x="2979394" y="0"/>
                </a:lnTo>
                <a:lnTo>
                  <a:pt x="2979394" y="2899267"/>
                </a:lnTo>
                <a:lnTo>
                  <a:pt x="0" y="28992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9726" y="-353458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50259" y="7038978"/>
            <a:ext cx="4531388" cy="3343520"/>
            <a:chOff x="0" y="0"/>
            <a:chExt cx="6041851" cy="4458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6041771" cy="4457827"/>
            </a:xfrm>
            <a:custGeom>
              <a:avLst/>
              <a:gdLst/>
              <a:ahLst/>
              <a:cxnLst/>
              <a:rect r="r" b="b" t="t" l="l"/>
              <a:pathLst>
                <a:path h="4457827" w="6041771">
                  <a:moveTo>
                    <a:pt x="273304" y="0"/>
                  </a:moveTo>
                  <a:cubicBezTo>
                    <a:pt x="171831" y="0"/>
                    <a:pt x="77851" y="16510"/>
                    <a:pt x="0" y="46990"/>
                  </a:cubicBezTo>
                  <a:lnTo>
                    <a:pt x="0" y="4457827"/>
                  </a:lnTo>
                  <a:lnTo>
                    <a:pt x="6041771" y="4457827"/>
                  </a:lnTo>
                  <a:cubicBezTo>
                    <a:pt x="5253990" y="2889758"/>
                    <a:pt x="2791333" y="3191002"/>
                    <a:pt x="1773174" y="2881122"/>
                  </a:cubicBezTo>
                  <a:cubicBezTo>
                    <a:pt x="755015" y="2572512"/>
                    <a:pt x="1661033" y="1304417"/>
                    <a:pt x="1141222" y="479298"/>
                  </a:cubicBezTo>
                  <a:cubicBezTo>
                    <a:pt x="925449" y="138938"/>
                    <a:pt x="567690" y="0"/>
                    <a:pt x="27330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09020" y="8137277"/>
            <a:ext cx="2245920" cy="2242045"/>
          </a:xfrm>
          <a:custGeom>
            <a:avLst/>
            <a:gdLst/>
            <a:ahLst/>
            <a:cxnLst/>
            <a:rect r="r" b="b" t="t" l="l"/>
            <a:pathLst>
              <a:path h="2242045" w="2245920">
                <a:moveTo>
                  <a:pt x="0" y="0"/>
                </a:moveTo>
                <a:lnTo>
                  <a:pt x="2245920" y="0"/>
                </a:lnTo>
                <a:lnTo>
                  <a:pt x="2245920" y="2242046"/>
                </a:lnTo>
                <a:lnTo>
                  <a:pt x="0" y="2242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68924" y="7413292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1425" y="875700"/>
            <a:ext cx="12040253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8. IMPACTO AMBIENTAL DE LA INDUSTRIA CÁRNICA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8767" y="3592449"/>
            <a:ext cx="3841943" cy="4747010"/>
            <a:chOff x="0" y="0"/>
            <a:chExt cx="5122590" cy="63293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38116" y="0"/>
              <a:ext cx="2046359" cy="1637087"/>
            </a:xfrm>
            <a:custGeom>
              <a:avLst/>
              <a:gdLst/>
              <a:ahLst/>
              <a:cxnLst/>
              <a:rect r="r" b="b" t="t" l="l"/>
              <a:pathLst>
                <a:path h="1637087" w="2046359">
                  <a:moveTo>
                    <a:pt x="0" y="0"/>
                  </a:moveTo>
                  <a:lnTo>
                    <a:pt x="2046359" y="0"/>
                  </a:lnTo>
                  <a:lnTo>
                    <a:pt x="2046359" y="1637087"/>
                  </a:lnTo>
                  <a:lnTo>
                    <a:pt x="0" y="1637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23543" y="2118878"/>
              <a:ext cx="3675505" cy="78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19"/>
                </a:lnSpc>
                <a:spcBef>
                  <a:spcPct val="0"/>
                </a:spcBef>
              </a:pPr>
              <a:r>
                <a:rPr lang="en-US" sz="3766" strike="noStrike" u="none">
                  <a:solidFill>
                    <a:srgbClr val="FFFFFF"/>
                  </a:solidFill>
                  <a:latin typeface="Arimo"/>
                </a:rPr>
                <a:t>EN EL AIRE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124488"/>
              <a:ext cx="5122590" cy="3204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11"/>
                </a:lnSpc>
                <a:spcBef>
                  <a:spcPct val="0"/>
                </a:spcBef>
              </a:pPr>
              <a:r>
                <a:rPr lang="en-US" sz="3013" strike="noStrike" u="none">
                  <a:solidFill>
                    <a:srgbClr val="FFFFFF"/>
                  </a:solidFill>
                  <a:latin typeface="Barlow"/>
                </a:rPr>
                <a:t>Los malos olores producidos degradan considerablemente la calidad del aire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839610" y="3566038"/>
            <a:ext cx="4212338" cy="5392250"/>
            <a:chOff x="0" y="0"/>
            <a:chExt cx="5616451" cy="71896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068658" y="0"/>
              <a:ext cx="1479134" cy="1707514"/>
            </a:xfrm>
            <a:custGeom>
              <a:avLst/>
              <a:gdLst/>
              <a:ahLst/>
              <a:cxnLst/>
              <a:rect r="r" b="b" t="t" l="l"/>
              <a:pathLst>
                <a:path h="1707514" w="1479134">
                  <a:moveTo>
                    <a:pt x="0" y="0"/>
                  </a:moveTo>
                  <a:lnTo>
                    <a:pt x="1479135" y="0"/>
                  </a:lnTo>
                  <a:lnTo>
                    <a:pt x="1479135" y="1707514"/>
                  </a:lnTo>
                  <a:lnTo>
                    <a:pt x="0" y="1707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96423" y="2151821"/>
              <a:ext cx="4023604" cy="793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19"/>
                </a:lnSpc>
                <a:spcBef>
                  <a:spcPct val="0"/>
                </a:spcBef>
              </a:pPr>
              <a:r>
                <a:rPr lang="en-US" sz="3766" strike="noStrike" u="none">
                  <a:solidFill>
                    <a:srgbClr val="FFFFFF"/>
                  </a:solidFill>
                  <a:latin typeface="Arimo"/>
                </a:rPr>
                <a:t>EN EL AGUA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159702"/>
              <a:ext cx="5616451" cy="4029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11"/>
                </a:lnSpc>
                <a:spcBef>
                  <a:spcPct val="0"/>
                </a:spcBef>
              </a:pPr>
              <a:r>
                <a:rPr lang="en-US" sz="3013" strike="noStrike" u="none">
                  <a:solidFill>
                    <a:srgbClr val="FFFFFF"/>
                  </a:solidFill>
                  <a:latin typeface="Barlow"/>
                </a:rPr>
                <a:t> Sangre, estiércol, cabello, grasa, huesos y proteínas  se encuentran en los efluentes de los mataderos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90849" y="3615670"/>
            <a:ext cx="3467540" cy="4104959"/>
            <a:chOff x="0" y="0"/>
            <a:chExt cx="4623387" cy="54732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72056" y="0"/>
              <a:ext cx="3479275" cy="1575163"/>
            </a:xfrm>
            <a:custGeom>
              <a:avLst/>
              <a:gdLst/>
              <a:ahLst/>
              <a:cxnLst/>
              <a:rect r="r" b="b" t="t" l="l"/>
              <a:pathLst>
                <a:path h="1575163" w="3479275">
                  <a:moveTo>
                    <a:pt x="0" y="0"/>
                  </a:moveTo>
                  <a:lnTo>
                    <a:pt x="3479275" y="0"/>
                  </a:lnTo>
                  <a:lnTo>
                    <a:pt x="3479275" y="1575163"/>
                  </a:lnTo>
                  <a:lnTo>
                    <a:pt x="0" y="1575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33296" y="2085645"/>
              <a:ext cx="4356795" cy="793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19"/>
                </a:lnSpc>
                <a:spcBef>
                  <a:spcPct val="0"/>
                </a:spcBef>
              </a:pPr>
              <a:r>
                <a:rPr lang="en-US" sz="3766" strike="noStrike" u="none">
                  <a:solidFill>
                    <a:srgbClr val="FFFFFF"/>
                  </a:solidFill>
                  <a:latin typeface="Arimo"/>
                </a:rPr>
                <a:t>EN EL SUELO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3093526"/>
              <a:ext cx="4623387" cy="237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11"/>
                </a:lnSpc>
                <a:spcBef>
                  <a:spcPct val="0"/>
                </a:spcBef>
              </a:pPr>
              <a:r>
                <a:rPr lang="en-US" sz="3013" strike="noStrike" u="none">
                  <a:solidFill>
                    <a:srgbClr val="FFFFFF"/>
                  </a:solidFill>
                  <a:latin typeface="Barlow"/>
                </a:rPr>
                <a:t>Se ve afectado principalmente por el cambio de uso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97290" y="3462496"/>
            <a:ext cx="4431943" cy="6114621"/>
            <a:chOff x="0" y="0"/>
            <a:chExt cx="5909258" cy="815282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962816" y="0"/>
              <a:ext cx="1983627" cy="1983627"/>
            </a:xfrm>
            <a:custGeom>
              <a:avLst/>
              <a:gdLst/>
              <a:ahLst/>
              <a:cxnLst/>
              <a:rect r="r" b="b" t="t" l="l"/>
              <a:pathLst>
                <a:path h="1983627" w="1983627">
                  <a:moveTo>
                    <a:pt x="0" y="0"/>
                  </a:moveTo>
                  <a:lnTo>
                    <a:pt x="1983626" y="0"/>
                  </a:lnTo>
                  <a:lnTo>
                    <a:pt x="1983626" y="1983627"/>
                  </a:lnTo>
                  <a:lnTo>
                    <a:pt x="0" y="1983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709302" y="2289877"/>
              <a:ext cx="2490654" cy="793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19"/>
                </a:lnSpc>
                <a:spcBef>
                  <a:spcPct val="0"/>
                </a:spcBef>
              </a:pPr>
              <a:r>
                <a:rPr lang="en-US" sz="3766" strike="noStrike" u="none">
                  <a:solidFill>
                    <a:srgbClr val="FFFFFF"/>
                  </a:solidFill>
                  <a:latin typeface="Arimo"/>
                </a:rPr>
                <a:t>SOCIAL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3297758"/>
              <a:ext cx="5909258" cy="4855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11"/>
                </a:lnSpc>
                <a:spcBef>
                  <a:spcPct val="0"/>
                </a:spcBef>
              </a:pPr>
              <a:r>
                <a:rPr lang="en-US" sz="3013" strike="noStrike" u="none">
                  <a:solidFill>
                    <a:srgbClr val="FFFFFF"/>
                  </a:solidFill>
                  <a:latin typeface="Barlow"/>
                </a:rPr>
                <a:t>La salud de la población que vive alrededor de los mataderos se ve afectada por la contaminación sonora, los residuos y la aparición de plagas.  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739197"/>
            <a:ext cx="8650035" cy="6739692"/>
          </a:xfrm>
          <a:custGeom>
            <a:avLst/>
            <a:gdLst/>
            <a:ahLst/>
            <a:cxnLst/>
            <a:rect r="r" b="b" t="t" l="l"/>
            <a:pathLst>
              <a:path h="6739692" w="8650035">
                <a:moveTo>
                  <a:pt x="0" y="0"/>
                </a:moveTo>
                <a:lnTo>
                  <a:pt x="8650035" y="0"/>
                </a:lnTo>
                <a:lnTo>
                  <a:pt x="8650035" y="6739692"/>
                </a:lnTo>
                <a:lnTo>
                  <a:pt x="0" y="6739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3435" y="2312408"/>
            <a:ext cx="15695865" cy="25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La carne cultivada es un tipo de carne que se produce mediante el cultivo in vitro de células animales. El proceso implica tomar una pequeña muestra de células animales y luego usar técnicas de biotecnología para convertir esas células en una gran cantidad de carne.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994640" y="-2260396"/>
            <a:ext cx="6654074" cy="5110490"/>
          </a:xfrm>
          <a:custGeom>
            <a:avLst/>
            <a:gdLst/>
            <a:ahLst/>
            <a:cxnLst/>
            <a:rect r="r" b="b" t="t" l="l"/>
            <a:pathLst>
              <a:path h="5110490" w="6654074">
                <a:moveTo>
                  <a:pt x="0" y="0"/>
                </a:moveTo>
                <a:lnTo>
                  <a:pt x="6654074" y="0"/>
                </a:lnTo>
                <a:lnTo>
                  <a:pt x="6654074" y="5110490"/>
                </a:lnTo>
                <a:lnTo>
                  <a:pt x="0" y="5110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63435" y="1000125"/>
            <a:ext cx="1055982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rimo"/>
              </a:rPr>
              <a:t>9. EL FUTURO DE LA CARNE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354" y="6939278"/>
            <a:ext cx="4531388" cy="3343520"/>
            <a:chOff x="0" y="0"/>
            <a:chExt cx="6041851" cy="4458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6041771" cy="4457827"/>
            </a:xfrm>
            <a:custGeom>
              <a:avLst/>
              <a:gdLst/>
              <a:ahLst/>
              <a:cxnLst/>
              <a:rect r="r" b="b" t="t" l="l"/>
              <a:pathLst>
                <a:path h="4457827" w="6041771">
                  <a:moveTo>
                    <a:pt x="273304" y="0"/>
                  </a:moveTo>
                  <a:cubicBezTo>
                    <a:pt x="171831" y="0"/>
                    <a:pt x="77851" y="16510"/>
                    <a:pt x="0" y="46990"/>
                  </a:cubicBezTo>
                  <a:lnTo>
                    <a:pt x="0" y="4457827"/>
                  </a:lnTo>
                  <a:lnTo>
                    <a:pt x="6041771" y="4457827"/>
                  </a:lnTo>
                  <a:cubicBezTo>
                    <a:pt x="5253990" y="2889758"/>
                    <a:pt x="2791333" y="3191002"/>
                    <a:pt x="1773174" y="2881122"/>
                  </a:cubicBezTo>
                  <a:cubicBezTo>
                    <a:pt x="755015" y="2572512"/>
                    <a:pt x="1661033" y="1304417"/>
                    <a:pt x="1141222" y="479298"/>
                  </a:cubicBezTo>
                  <a:cubicBezTo>
                    <a:pt x="925449" y="138938"/>
                    <a:pt x="567690" y="0"/>
                    <a:pt x="27330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13940" y="8137277"/>
            <a:ext cx="2245920" cy="2242045"/>
          </a:xfrm>
          <a:custGeom>
            <a:avLst/>
            <a:gdLst/>
            <a:ahLst/>
            <a:cxnLst/>
            <a:rect r="r" b="b" t="t" l="l"/>
            <a:pathLst>
              <a:path h="2242045" w="2245920">
                <a:moveTo>
                  <a:pt x="0" y="0"/>
                </a:moveTo>
                <a:lnTo>
                  <a:pt x="2245920" y="0"/>
                </a:lnTo>
                <a:lnTo>
                  <a:pt x="2245920" y="2242046"/>
                </a:lnTo>
                <a:lnTo>
                  <a:pt x="0" y="2242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63435" y="5540254"/>
            <a:ext cx="7580565" cy="25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5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FFFFFF"/>
                </a:solidFill>
                <a:latin typeface="Barlow"/>
              </a:rPr>
              <a:t>Si bien la carne cultivada aún se encuentra en las primeras etapas de desarrollo, varias empresas están trabajando activamente en la comercialización de esta tecnología.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1546" y="1082064"/>
            <a:ext cx="4000068" cy="3918950"/>
          </a:xfrm>
          <a:custGeom>
            <a:avLst/>
            <a:gdLst/>
            <a:ahLst/>
            <a:cxnLst/>
            <a:rect r="r" b="b" t="t" l="l"/>
            <a:pathLst>
              <a:path h="3918950" w="4000068">
                <a:moveTo>
                  <a:pt x="0" y="0"/>
                </a:moveTo>
                <a:lnTo>
                  <a:pt x="4000068" y="0"/>
                </a:lnTo>
                <a:lnTo>
                  <a:pt x="4000068" y="3918950"/>
                </a:lnTo>
                <a:lnTo>
                  <a:pt x="0" y="3918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7400" y="4726369"/>
            <a:ext cx="4000068" cy="3918950"/>
          </a:xfrm>
          <a:custGeom>
            <a:avLst/>
            <a:gdLst/>
            <a:ahLst/>
            <a:cxnLst/>
            <a:rect r="r" b="b" t="t" l="l"/>
            <a:pathLst>
              <a:path h="3918950" w="4000068">
                <a:moveTo>
                  <a:pt x="0" y="0"/>
                </a:moveTo>
                <a:lnTo>
                  <a:pt x="4000068" y="0"/>
                </a:lnTo>
                <a:lnTo>
                  <a:pt x="4000068" y="3918950"/>
                </a:lnTo>
                <a:lnTo>
                  <a:pt x="0" y="3918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5938" y="6546052"/>
            <a:ext cx="2931190" cy="3818370"/>
          </a:xfrm>
          <a:custGeom>
            <a:avLst/>
            <a:gdLst/>
            <a:ahLst/>
            <a:cxnLst/>
            <a:rect r="r" b="b" t="t" l="l"/>
            <a:pathLst>
              <a:path h="3818370" w="2931190">
                <a:moveTo>
                  <a:pt x="0" y="0"/>
                </a:moveTo>
                <a:lnTo>
                  <a:pt x="2931190" y="0"/>
                </a:lnTo>
                <a:lnTo>
                  <a:pt x="2931190" y="3818370"/>
                </a:lnTo>
                <a:lnTo>
                  <a:pt x="0" y="3818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20876" y="-118"/>
            <a:ext cx="2867056" cy="3384948"/>
          </a:xfrm>
          <a:custGeom>
            <a:avLst/>
            <a:gdLst/>
            <a:ahLst/>
            <a:cxnLst/>
            <a:rect r="r" b="b" t="t" l="l"/>
            <a:pathLst>
              <a:path h="3384948" w="2867056">
                <a:moveTo>
                  <a:pt x="0" y="0"/>
                </a:moveTo>
                <a:lnTo>
                  <a:pt x="2867056" y="0"/>
                </a:lnTo>
                <a:lnTo>
                  <a:pt x="2867056" y="3384948"/>
                </a:lnTo>
                <a:lnTo>
                  <a:pt x="0" y="33849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1989381" y="1924050"/>
            <a:ext cx="6298619" cy="3149309"/>
          </a:xfrm>
          <a:custGeom>
            <a:avLst/>
            <a:gdLst/>
            <a:ahLst/>
            <a:cxnLst/>
            <a:rect r="r" b="b" t="t" l="l"/>
            <a:pathLst>
              <a:path h="3149309" w="6298619">
                <a:moveTo>
                  <a:pt x="6298619" y="0"/>
                </a:moveTo>
                <a:lnTo>
                  <a:pt x="0" y="0"/>
                </a:lnTo>
                <a:lnTo>
                  <a:pt x="0" y="3149309"/>
                </a:lnTo>
                <a:lnTo>
                  <a:pt x="6298619" y="3149309"/>
                </a:lnTo>
                <a:lnTo>
                  <a:pt x="6298619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9657" y="5657941"/>
            <a:ext cx="3470867" cy="4472685"/>
          </a:xfrm>
          <a:custGeom>
            <a:avLst/>
            <a:gdLst/>
            <a:ahLst/>
            <a:cxnLst/>
            <a:rect r="r" b="b" t="t" l="l"/>
            <a:pathLst>
              <a:path h="4472685" w="3470867">
                <a:moveTo>
                  <a:pt x="0" y="0"/>
                </a:moveTo>
                <a:lnTo>
                  <a:pt x="3470867" y="0"/>
                </a:lnTo>
                <a:lnTo>
                  <a:pt x="3470867" y="4472686"/>
                </a:lnTo>
                <a:lnTo>
                  <a:pt x="0" y="44726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86376" y="5476169"/>
            <a:ext cx="1260601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FFFFFF"/>
                </a:solidFill>
                <a:latin typeface="Arimo"/>
              </a:rPr>
              <a:t>1.3 SACRIFICIO, DEGÜELLO Y DESANGRADO</a:t>
            </a:r>
          </a:p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155911" y="1000125"/>
            <a:ext cx="59761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7200"/>
              </a:lnSpc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Arimo"/>
              </a:rPr>
              <a:t>OBTENCIÓN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425825"/>
            <a:ext cx="46297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Arimo"/>
              </a:rPr>
              <a:t>1.2 ATURDIDO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029802"/>
            <a:ext cx="11103367" cy="16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 Previamente al sacrificio, los animales son aturdidos con lo que se evita el sufrimiento animal, se obtiene una mejor calidad de la carne y, a la vez, se facilita al trabajador la manipulación del animal.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38295" y="6159209"/>
            <a:ext cx="11669643" cy="397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Tras el aturdimiento, los animales son suspendidos por una extremidad trasera y trasladados por una cinta transportadora . El degüello se realiza manualmente, mediante la inserción de un cuchillo en la cavidad torácica y el corte de la arteria carótida y la vena yugular. Este método permite extraer la máxima cantidad de sangre del cuerpo. Tras el degüello el animal es colgado verticalmente, produciéndose el desangrado muerte del mismo.</a:t>
            </a:r>
          </a:p>
          <a:p>
            <a:pPr algn="r" marL="0" indent="0" lvl="0">
              <a:lnSpc>
                <a:spcPts val="45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58186" y="-346012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3174" y="7403086"/>
            <a:ext cx="4104778" cy="2934300"/>
          </a:xfrm>
          <a:custGeom>
            <a:avLst/>
            <a:gdLst/>
            <a:ahLst/>
            <a:cxnLst/>
            <a:rect r="r" b="b" t="t" l="l"/>
            <a:pathLst>
              <a:path h="2934300" w="4104778">
                <a:moveTo>
                  <a:pt x="0" y="0"/>
                </a:moveTo>
                <a:lnTo>
                  <a:pt x="4104778" y="0"/>
                </a:lnTo>
                <a:lnTo>
                  <a:pt x="4104778" y="2934300"/>
                </a:lnTo>
                <a:lnTo>
                  <a:pt x="0" y="2934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13756636" y="80"/>
            <a:ext cx="4531388" cy="3343520"/>
            <a:chOff x="0" y="0"/>
            <a:chExt cx="6041851" cy="44580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" y="127"/>
              <a:ext cx="6041771" cy="4457827"/>
            </a:xfrm>
            <a:custGeom>
              <a:avLst/>
              <a:gdLst/>
              <a:ahLst/>
              <a:cxnLst/>
              <a:rect r="r" b="b" t="t" l="l"/>
              <a:pathLst>
                <a:path h="4457827" w="6041771">
                  <a:moveTo>
                    <a:pt x="273304" y="0"/>
                  </a:moveTo>
                  <a:cubicBezTo>
                    <a:pt x="171831" y="0"/>
                    <a:pt x="77851" y="16510"/>
                    <a:pt x="0" y="46990"/>
                  </a:cubicBezTo>
                  <a:lnTo>
                    <a:pt x="0" y="4457827"/>
                  </a:lnTo>
                  <a:lnTo>
                    <a:pt x="6041771" y="4457827"/>
                  </a:lnTo>
                  <a:cubicBezTo>
                    <a:pt x="5253990" y="2889758"/>
                    <a:pt x="2791333" y="3191002"/>
                    <a:pt x="1773174" y="2881122"/>
                  </a:cubicBezTo>
                  <a:cubicBezTo>
                    <a:pt x="755015" y="2572512"/>
                    <a:pt x="1661033" y="1304417"/>
                    <a:pt x="1141222" y="479298"/>
                  </a:cubicBezTo>
                  <a:cubicBezTo>
                    <a:pt x="925449" y="138938"/>
                    <a:pt x="567690" y="0"/>
                    <a:pt x="27330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955738" y="588120"/>
            <a:ext cx="740712" cy="740712"/>
            <a:chOff x="0" y="0"/>
            <a:chExt cx="987616" cy="9876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987552" cy="987552"/>
            </a:xfrm>
            <a:custGeom>
              <a:avLst/>
              <a:gdLst/>
              <a:ahLst/>
              <a:cxnLst/>
              <a:rect r="r" b="b" t="t" l="l"/>
              <a:pathLst>
                <a:path h="987552" w="987552">
                  <a:moveTo>
                    <a:pt x="493776" y="0"/>
                  </a:moveTo>
                  <a:cubicBezTo>
                    <a:pt x="221107" y="0"/>
                    <a:pt x="0" y="221107"/>
                    <a:pt x="0" y="493776"/>
                  </a:cubicBezTo>
                  <a:cubicBezTo>
                    <a:pt x="0" y="766445"/>
                    <a:pt x="221107" y="987552"/>
                    <a:pt x="493776" y="987552"/>
                  </a:cubicBezTo>
                  <a:cubicBezTo>
                    <a:pt x="766445" y="987552"/>
                    <a:pt x="987552" y="766445"/>
                    <a:pt x="987552" y="493776"/>
                  </a:cubicBezTo>
                  <a:cubicBezTo>
                    <a:pt x="987552" y="221107"/>
                    <a:pt x="766445" y="0"/>
                    <a:pt x="49377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8" id="8"/>
          <p:cNvGrpSpPr/>
          <p:nvPr/>
        </p:nvGrpSpPr>
        <p:grpSpPr>
          <a:xfrm rot="-1422808">
            <a:off x="12454638" y="229884"/>
            <a:ext cx="383076" cy="293590"/>
            <a:chOff x="0" y="0"/>
            <a:chExt cx="510768" cy="3914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0794" cy="391287"/>
            </a:xfrm>
            <a:custGeom>
              <a:avLst/>
              <a:gdLst/>
              <a:ahLst/>
              <a:cxnLst/>
              <a:rect r="r" b="b" t="t" l="l"/>
              <a:pathLst>
                <a:path h="391287" w="510794">
                  <a:moveTo>
                    <a:pt x="255016" y="0"/>
                  </a:moveTo>
                  <a:cubicBezTo>
                    <a:pt x="114173" y="0"/>
                    <a:pt x="0" y="87503"/>
                    <a:pt x="0" y="195707"/>
                  </a:cubicBezTo>
                  <a:cubicBezTo>
                    <a:pt x="0" y="303911"/>
                    <a:pt x="114173" y="391287"/>
                    <a:pt x="255016" y="391287"/>
                  </a:cubicBezTo>
                  <a:cubicBezTo>
                    <a:pt x="395859" y="391287"/>
                    <a:pt x="510794" y="303911"/>
                    <a:pt x="510794" y="195707"/>
                  </a:cubicBezTo>
                  <a:cubicBezTo>
                    <a:pt x="510794" y="87503"/>
                    <a:pt x="395859" y="0"/>
                    <a:pt x="255016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98436" y="6068888"/>
            <a:ext cx="3657492" cy="3583322"/>
          </a:xfrm>
          <a:custGeom>
            <a:avLst/>
            <a:gdLst/>
            <a:ahLst/>
            <a:cxnLst/>
            <a:rect r="r" b="b" t="t" l="l"/>
            <a:pathLst>
              <a:path h="3583322" w="3657492">
                <a:moveTo>
                  <a:pt x="0" y="0"/>
                </a:moveTo>
                <a:lnTo>
                  <a:pt x="3657492" y="0"/>
                </a:lnTo>
                <a:lnTo>
                  <a:pt x="3657492" y="3583322"/>
                </a:lnTo>
                <a:lnTo>
                  <a:pt x="0" y="3583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750598" y="3559132"/>
            <a:ext cx="164020" cy="161832"/>
            <a:chOff x="0" y="0"/>
            <a:chExt cx="218693" cy="2157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" y="127"/>
              <a:ext cx="218567" cy="215646"/>
            </a:xfrm>
            <a:custGeom>
              <a:avLst/>
              <a:gdLst/>
              <a:ahLst/>
              <a:cxnLst/>
              <a:rect r="r" b="b" t="t" l="l"/>
              <a:pathLst>
                <a:path h="215646" w="218567">
                  <a:moveTo>
                    <a:pt x="136525" y="0"/>
                  </a:moveTo>
                  <a:cubicBezTo>
                    <a:pt x="102743" y="0"/>
                    <a:pt x="65024" y="19812"/>
                    <a:pt x="39116" y="55499"/>
                  </a:cubicBezTo>
                  <a:cubicBezTo>
                    <a:pt x="635" y="107696"/>
                    <a:pt x="0" y="174117"/>
                    <a:pt x="39116" y="202184"/>
                  </a:cubicBezTo>
                  <a:cubicBezTo>
                    <a:pt x="51562" y="211328"/>
                    <a:pt x="66294" y="215646"/>
                    <a:pt x="81788" y="215646"/>
                  </a:cubicBezTo>
                  <a:cubicBezTo>
                    <a:pt x="115443" y="215646"/>
                    <a:pt x="153162" y="195453"/>
                    <a:pt x="179451" y="159766"/>
                  </a:cubicBezTo>
                  <a:cubicBezTo>
                    <a:pt x="217297" y="107569"/>
                    <a:pt x="218567" y="41783"/>
                    <a:pt x="179451" y="13081"/>
                  </a:cubicBezTo>
                  <a:cubicBezTo>
                    <a:pt x="166878" y="4191"/>
                    <a:pt x="152146" y="0"/>
                    <a:pt x="13652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334381" y="0"/>
            <a:ext cx="9949851" cy="9929952"/>
          </a:xfrm>
          <a:custGeom>
            <a:avLst/>
            <a:gdLst/>
            <a:ahLst/>
            <a:cxnLst/>
            <a:rect r="r" b="b" t="t" l="l"/>
            <a:pathLst>
              <a:path h="9929952" w="9949851">
                <a:moveTo>
                  <a:pt x="0" y="0"/>
                </a:moveTo>
                <a:lnTo>
                  <a:pt x="9949851" y="0"/>
                </a:lnTo>
                <a:lnTo>
                  <a:pt x="9949851" y="9929952"/>
                </a:lnTo>
                <a:lnTo>
                  <a:pt x="0" y="9929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4287067"/>
            <a:ext cx="11239715" cy="397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 La evisceración consiste en la extracción de las vísceras abdominales y torácicas, debe realizarse en el menor tiempo posible y con las mayores medidas de higiene. Se obtiene por medio de un corte longitudinal de la columna vertebral con sierras de mano o con sierras automáticas.Las medias canales obtenidas se lavan, normalmente con manguera a presión y se trasladan a la cámara de oreo, donde permanecen un tiempo variable a bajas temperaturas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46303" y="1000125"/>
            <a:ext cx="59761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7200"/>
              </a:lnSpc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Arimo"/>
              </a:rPr>
              <a:t>OBTENCIÓN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811675"/>
            <a:ext cx="10491204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11" indent="-431805" lvl="1">
              <a:lnSpc>
                <a:spcPts val="48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rimo"/>
              </a:rPr>
              <a:t>4   EVISCERACIÓN Y DIVISIÓN DE LA CANAL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151" y="3000614"/>
            <a:ext cx="18480303" cy="5276736"/>
          </a:xfrm>
          <a:custGeom>
            <a:avLst/>
            <a:gdLst/>
            <a:ahLst/>
            <a:cxnLst/>
            <a:rect r="r" b="b" t="t" l="l"/>
            <a:pathLst>
              <a:path h="5276736" w="18480303">
                <a:moveTo>
                  <a:pt x="0" y="0"/>
                </a:moveTo>
                <a:lnTo>
                  <a:pt x="18480302" y="0"/>
                </a:lnTo>
                <a:lnTo>
                  <a:pt x="18480302" y="5276736"/>
                </a:lnTo>
                <a:lnTo>
                  <a:pt x="0" y="527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46303" y="1000125"/>
            <a:ext cx="59761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7200"/>
              </a:lnSpc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Arimo"/>
              </a:rPr>
              <a:t>OBTENCIÓN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675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9498" y="4616424"/>
            <a:ext cx="3890050" cy="3811162"/>
          </a:xfrm>
          <a:custGeom>
            <a:avLst/>
            <a:gdLst/>
            <a:ahLst/>
            <a:cxnLst/>
            <a:rect r="r" b="b" t="t" l="l"/>
            <a:pathLst>
              <a:path h="3811162" w="3890050">
                <a:moveTo>
                  <a:pt x="0" y="0"/>
                </a:moveTo>
                <a:lnTo>
                  <a:pt x="3890050" y="0"/>
                </a:lnTo>
                <a:lnTo>
                  <a:pt x="3890050" y="3811162"/>
                </a:lnTo>
                <a:lnTo>
                  <a:pt x="0" y="38111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54582" y="7452366"/>
            <a:ext cx="2233420" cy="2928192"/>
          </a:xfrm>
          <a:custGeom>
            <a:avLst/>
            <a:gdLst/>
            <a:ahLst/>
            <a:cxnLst/>
            <a:rect r="r" b="b" t="t" l="l"/>
            <a:pathLst>
              <a:path h="2928192" w="2233420">
                <a:moveTo>
                  <a:pt x="0" y="0"/>
                </a:moveTo>
                <a:lnTo>
                  <a:pt x="2233420" y="0"/>
                </a:lnTo>
                <a:lnTo>
                  <a:pt x="2233420" y="2928192"/>
                </a:lnTo>
                <a:lnTo>
                  <a:pt x="0" y="2928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6849362" y="4716236"/>
            <a:ext cx="643878" cy="643878"/>
            <a:chOff x="0" y="0"/>
            <a:chExt cx="858504" cy="8585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27"/>
              <a:ext cx="858520" cy="858393"/>
            </a:xfrm>
            <a:custGeom>
              <a:avLst/>
              <a:gdLst/>
              <a:ahLst/>
              <a:cxnLst/>
              <a:rect r="r" b="b" t="t" l="l"/>
              <a:pathLst>
                <a:path h="858393" w="858520">
                  <a:moveTo>
                    <a:pt x="429260" y="0"/>
                  </a:moveTo>
                  <a:cubicBezTo>
                    <a:pt x="666242" y="0"/>
                    <a:pt x="858520" y="192151"/>
                    <a:pt x="858520" y="429260"/>
                  </a:cubicBezTo>
                  <a:cubicBezTo>
                    <a:pt x="858520" y="666369"/>
                    <a:pt x="666242" y="858393"/>
                    <a:pt x="429260" y="858393"/>
                  </a:cubicBezTo>
                  <a:cubicBezTo>
                    <a:pt x="192278" y="858393"/>
                    <a:pt x="0" y="666115"/>
                    <a:pt x="0" y="429133"/>
                  </a:cubicBezTo>
                  <a:cubicBezTo>
                    <a:pt x="0" y="192151"/>
                    <a:pt x="192151" y="0"/>
                    <a:pt x="429260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15125954" y="3448410"/>
            <a:ext cx="142578" cy="140676"/>
            <a:chOff x="0" y="0"/>
            <a:chExt cx="190104" cy="1875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" y="127"/>
              <a:ext cx="189865" cy="187452"/>
            </a:xfrm>
            <a:custGeom>
              <a:avLst/>
              <a:gdLst/>
              <a:ahLst/>
              <a:cxnLst/>
              <a:rect r="r" b="b" t="t" l="l"/>
              <a:pathLst>
                <a:path h="187452" w="189865">
                  <a:moveTo>
                    <a:pt x="71120" y="0"/>
                  </a:moveTo>
                  <a:cubicBezTo>
                    <a:pt x="100584" y="0"/>
                    <a:pt x="133350" y="17272"/>
                    <a:pt x="155829" y="48260"/>
                  </a:cubicBezTo>
                  <a:cubicBezTo>
                    <a:pt x="189230" y="93599"/>
                    <a:pt x="189865" y="151384"/>
                    <a:pt x="155829" y="175768"/>
                  </a:cubicBezTo>
                  <a:cubicBezTo>
                    <a:pt x="145034" y="183769"/>
                    <a:pt x="132207" y="187452"/>
                    <a:pt x="118745" y="187452"/>
                  </a:cubicBezTo>
                  <a:cubicBezTo>
                    <a:pt x="89535" y="187452"/>
                    <a:pt x="56769" y="169926"/>
                    <a:pt x="33909" y="138938"/>
                  </a:cubicBezTo>
                  <a:cubicBezTo>
                    <a:pt x="1143" y="93599"/>
                    <a:pt x="0" y="36322"/>
                    <a:pt x="33909" y="11303"/>
                  </a:cubicBezTo>
                  <a:cubicBezTo>
                    <a:pt x="44831" y="3683"/>
                    <a:pt x="57531" y="0"/>
                    <a:pt x="71120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9" id="9"/>
          <p:cNvGrpSpPr/>
          <p:nvPr/>
        </p:nvGrpSpPr>
        <p:grpSpPr>
          <a:xfrm rot="10619200">
            <a:off x="16607354" y="3303112"/>
            <a:ext cx="142578" cy="140674"/>
            <a:chOff x="0" y="0"/>
            <a:chExt cx="190104" cy="1875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" y="127"/>
              <a:ext cx="189865" cy="187452"/>
            </a:xfrm>
            <a:custGeom>
              <a:avLst/>
              <a:gdLst/>
              <a:ahLst/>
              <a:cxnLst/>
              <a:rect r="r" b="b" t="t" l="l"/>
              <a:pathLst>
                <a:path h="187452" w="189865">
                  <a:moveTo>
                    <a:pt x="71120" y="0"/>
                  </a:moveTo>
                  <a:cubicBezTo>
                    <a:pt x="100584" y="0"/>
                    <a:pt x="133350" y="17272"/>
                    <a:pt x="155829" y="48260"/>
                  </a:cubicBezTo>
                  <a:cubicBezTo>
                    <a:pt x="189230" y="93599"/>
                    <a:pt x="189865" y="151384"/>
                    <a:pt x="155829" y="175768"/>
                  </a:cubicBezTo>
                  <a:cubicBezTo>
                    <a:pt x="145034" y="183769"/>
                    <a:pt x="132207" y="187452"/>
                    <a:pt x="118745" y="187452"/>
                  </a:cubicBezTo>
                  <a:cubicBezTo>
                    <a:pt x="89535" y="187452"/>
                    <a:pt x="56769" y="169926"/>
                    <a:pt x="33909" y="138938"/>
                  </a:cubicBezTo>
                  <a:cubicBezTo>
                    <a:pt x="1143" y="93599"/>
                    <a:pt x="0" y="36322"/>
                    <a:pt x="33909" y="11303"/>
                  </a:cubicBezTo>
                  <a:cubicBezTo>
                    <a:pt x="44831" y="3683"/>
                    <a:pt x="57531" y="0"/>
                    <a:pt x="71120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13445612" y="1600186"/>
            <a:ext cx="643878" cy="643878"/>
            <a:chOff x="0" y="0"/>
            <a:chExt cx="858504" cy="8585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27"/>
              <a:ext cx="858520" cy="858393"/>
            </a:xfrm>
            <a:custGeom>
              <a:avLst/>
              <a:gdLst/>
              <a:ahLst/>
              <a:cxnLst/>
              <a:rect r="r" b="b" t="t" l="l"/>
              <a:pathLst>
                <a:path h="858393" w="858520">
                  <a:moveTo>
                    <a:pt x="429260" y="0"/>
                  </a:moveTo>
                  <a:cubicBezTo>
                    <a:pt x="666242" y="0"/>
                    <a:pt x="858520" y="192151"/>
                    <a:pt x="858520" y="429260"/>
                  </a:cubicBezTo>
                  <a:cubicBezTo>
                    <a:pt x="858520" y="666369"/>
                    <a:pt x="666242" y="858393"/>
                    <a:pt x="429260" y="858393"/>
                  </a:cubicBezTo>
                  <a:cubicBezTo>
                    <a:pt x="192278" y="858393"/>
                    <a:pt x="0" y="666115"/>
                    <a:pt x="0" y="429133"/>
                  </a:cubicBezTo>
                  <a:cubicBezTo>
                    <a:pt x="0" y="192151"/>
                    <a:pt x="192151" y="0"/>
                    <a:pt x="429260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963986" y="-755004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039586" y="8315796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23813" y="1502085"/>
            <a:ext cx="6068392" cy="5934727"/>
          </a:xfrm>
          <a:custGeom>
            <a:avLst/>
            <a:gdLst/>
            <a:ahLst/>
            <a:cxnLst/>
            <a:rect r="r" b="b" t="t" l="l"/>
            <a:pathLst>
              <a:path h="5934727" w="6068392">
                <a:moveTo>
                  <a:pt x="0" y="0"/>
                </a:moveTo>
                <a:lnTo>
                  <a:pt x="6068392" y="0"/>
                </a:lnTo>
                <a:lnTo>
                  <a:pt x="6068392" y="5934728"/>
                </a:lnTo>
                <a:lnTo>
                  <a:pt x="0" y="5934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61375" y="7833251"/>
            <a:ext cx="44281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Barlow"/>
              </a:rPr>
              <a:t> El 90% de esta  grasa saturada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1375" y="3568400"/>
            <a:ext cx="544215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FFFFFF"/>
                </a:solidFill>
                <a:latin typeface="Arimo"/>
              </a:rPr>
              <a:t>AGUA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1375" y="4260551"/>
            <a:ext cx="44281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Barlow"/>
              </a:rPr>
              <a:t>Es la razón principal por la que la carne se encoge.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50887" y="3558875"/>
            <a:ext cx="54421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Arimo"/>
              </a:rPr>
              <a:t>PROTEINAS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50863" y="4260551"/>
            <a:ext cx="44281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Barlow"/>
              </a:rPr>
              <a:t>Se coagula al exponerla al calor, volviendose firme.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61375" y="7124725"/>
            <a:ext cx="54421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Arimo"/>
              </a:rPr>
              <a:t>GRASA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50887" y="7117725"/>
            <a:ext cx="631834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Arimo"/>
              </a:rPr>
              <a:t>VITAMINAS Y MINERALES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50887" y="8497362"/>
            <a:ext cx="44281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Barlow"/>
              </a:rPr>
              <a:t>Desempeñan un papel importante en la nutrición.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61375" y="2647062"/>
            <a:ext cx="23623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BD00"/>
                </a:solidFill>
                <a:latin typeface="Arimo"/>
              </a:rPr>
              <a:t>75%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61375" y="6202800"/>
            <a:ext cx="23623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BD00"/>
                </a:solidFill>
                <a:latin typeface="Arimo"/>
              </a:rPr>
              <a:t>5%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50863" y="2647062"/>
            <a:ext cx="26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BD00"/>
                </a:solidFill>
                <a:latin typeface="Arimo"/>
              </a:rPr>
              <a:t>20%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50863" y="6202800"/>
            <a:ext cx="26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BD00"/>
                </a:solidFill>
                <a:latin typeface="Arimo"/>
              </a:rPr>
              <a:t>&gt;1%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1425" y="862900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2. COMPOSICIÓN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675" y="-2650"/>
            <a:ext cx="18287978" cy="10292286"/>
          </a:xfrm>
          <a:custGeom>
            <a:avLst/>
            <a:gdLst/>
            <a:ahLst/>
            <a:cxnLst/>
            <a:rect r="r" b="b" t="t" l="l"/>
            <a:pathLst>
              <a:path h="10292286" w="18287978">
                <a:moveTo>
                  <a:pt x="0" y="0"/>
                </a:moveTo>
                <a:lnTo>
                  <a:pt x="18287978" y="0"/>
                </a:lnTo>
                <a:lnTo>
                  <a:pt x="18287978" y="10292286"/>
                </a:lnTo>
                <a:lnTo>
                  <a:pt x="0" y="102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71268" y="7794204"/>
            <a:ext cx="2233420" cy="2928192"/>
          </a:xfrm>
          <a:custGeom>
            <a:avLst/>
            <a:gdLst/>
            <a:ahLst/>
            <a:cxnLst/>
            <a:rect r="r" b="b" t="t" l="l"/>
            <a:pathLst>
              <a:path h="2928192" w="2233420">
                <a:moveTo>
                  <a:pt x="0" y="0"/>
                </a:moveTo>
                <a:lnTo>
                  <a:pt x="2233420" y="0"/>
                </a:lnTo>
                <a:lnTo>
                  <a:pt x="2233420" y="2928192"/>
                </a:lnTo>
                <a:lnTo>
                  <a:pt x="0" y="2928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853612" y="2875136"/>
            <a:ext cx="643878" cy="643878"/>
            <a:chOff x="0" y="0"/>
            <a:chExt cx="858504" cy="8585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27"/>
              <a:ext cx="858520" cy="858393"/>
            </a:xfrm>
            <a:custGeom>
              <a:avLst/>
              <a:gdLst/>
              <a:ahLst/>
              <a:cxnLst/>
              <a:rect r="r" b="b" t="t" l="l"/>
              <a:pathLst>
                <a:path h="858393" w="858520">
                  <a:moveTo>
                    <a:pt x="429260" y="0"/>
                  </a:moveTo>
                  <a:cubicBezTo>
                    <a:pt x="666242" y="0"/>
                    <a:pt x="858520" y="192151"/>
                    <a:pt x="858520" y="429260"/>
                  </a:cubicBezTo>
                  <a:cubicBezTo>
                    <a:pt x="858520" y="666369"/>
                    <a:pt x="666242" y="858393"/>
                    <a:pt x="429260" y="858393"/>
                  </a:cubicBezTo>
                  <a:cubicBezTo>
                    <a:pt x="192278" y="858393"/>
                    <a:pt x="0" y="666115"/>
                    <a:pt x="0" y="429133"/>
                  </a:cubicBezTo>
                  <a:cubicBezTo>
                    <a:pt x="0" y="192151"/>
                    <a:pt x="192151" y="0"/>
                    <a:pt x="429260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3947854" y="809060"/>
            <a:ext cx="142578" cy="140676"/>
            <a:chOff x="0" y="0"/>
            <a:chExt cx="190104" cy="1875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189865" cy="187452"/>
            </a:xfrm>
            <a:custGeom>
              <a:avLst/>
              <a:gdLst/>
              <a:ahLst/>
              <a:cxnLst/>
              <a:rect r="r" b="b" t="t" l="l"/>
              <a:pathLst>
                <a:path h="187452" w="189865">
                  <a:moveTo>
                    <a:pt x="71120" y="0"/>
                  </a:moveTo>
                  <a:cubicBezTo>
                    <a:pt x="100584" y="0"/>
                    <a:pt x="133350" y="17272"/>
                    <a:pt x="155829" y="48260"/>
                  </a:cubicBezTo>
                  <a:cubicBezTo>
                    <a:pt x="189230" y="93599"/>
                    <a:pt x="189865" y="151384"/>
                    <a:pt x="155829" y="175768"/>
                  </a:cubicBezTo>
                  <a:cubicBezTo>
                    <a:pt x="145034" y="183769"/>
                    <a:pt x="132207" y="187452"/>
                    <a:pt x="118745" y="187452"/>
                  </a:cubicBezTo>
                  <a:cubicBezTo>
                    <a:pt x="89535" y="187452"/>
                    <a:pt x="56769" y="169926"/>
                    <a:pt x="33909" y="138938"/>
                  </a:cubicBezTo>
                  <a:cubicBezTo>
                    <a:pt x="1143" y="93599"/>
                    <a:pt x="0" y="36322"/>
                    <a:pt x="33909" y="11303"/>
                  </a:cubicBezTo>
                  <a:cubicBezTo>
                    <a:pt x="44831" y="3683"/>
                    <a:pt x="57531" y="0"/>
                    <a:pt x="71120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8" id="8"/>
          <p:cNvGrpSpPr/>
          <p:nvPr/>
        </p:nvGrpSpPr>
        <p:grpSpPr>
          <a:xfrm rot="10619200">
            <a:off x="17707404" y="663762"/>
            <a:ext cx="142578" cy="140674"/>
            <a:chOff x="0" y="0"/>
            <a:chExt cx="190104" cy="187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" y="127"/>
              <a:ext cx="189865" cy="187452"/>
            </a:xfrm>
            <a:custGeom>
              <a:avLst/>
              <a:gdLst/>
              <a:ahLst/>
              <a:cxnLst/>
              <a:rect r="r" b="b" t="t" l="l"/>
              <a:pathLst>
                <a:path h="187452" w="189865">
                  <a:moveTo>
                    <a:pt x="71120" y="0"/>
                  </a:moveTo>
                  <a:cubicBezTo>
                    <a:pt x="100584" y="0"/>
                    <a:pt x="133350" y="17272"/>
                    <a:pt x="155829" y="48260"/>
                  </a:cubicBezTo>
                  <a:cubicBezTo>
                    <a:pt x="189230" y="93599"/>
                    <a:pt x="189865" y="151384"/>
                    <a:pt x="155829" y="175768"/>
                  </a:cubicBezTo>
                  <a:cubicBezTo>
                    <a:pt x="145034" y="183769"/>
                    <a:pt x="132207" y="187452"/>
                    <a:pt x="118745" y="187452"/>
                  </a:cubicBezTo>
                  <a:cubicBezTo>
                    <a:pt x="89535" y="187452"/>
                    <a:pt x="56769" y="169926"/>
                    <a:pt x="33909" y="138938"/>
                  </a:cubicBezTo>
                  <a:cubicBezTo>
                    <a:pt x="1143" y="93599"/>
                    <a:pt x="0" y="36322"/>
                    <a:pt x="33909" y="11303"/>
                  </a:cubicBezTo>
                  <a:cubicBezTo>
                    <a:pt x="44831" y="3683"/>
                    <a:pt x="57531" y="0"/>
                    <a:pt x="71120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5410712" y="-150814"/>
            <a:ext cx="643878" cy="643878"/>
            <a:chOff x="0" y="0"/>
            <a:chExt cx="858504" cy="8585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27"/>
              <a:ext cx="858520" cy="858393"/>
            </a:xfrm>
            <a:custGeom>
              <a:avLst/>
              <a:gdLst/>
              <a:ahLst/>
              <a:cxnLst/>
              <a:rect r="r" b="b" t="t" l="l"/>
              <a:pathLst>
                <a:path h="858393" w="858520">
                  <a:moveTo>
                    <a:pt x="429260" y="0"/>
                  </a:moveTo>
                  <a:cubicBezTo>
                    <a:pt x="666242" y="0"/>
                    <a:pt x="858520" y="192151"/>
                    <a:pt x="858520" y="429260"/>
                  </a:cubicBezTo>
                  <a:cubicBezTo>
                    <a:pt x="858520" y="666369"/>
                    <a:pt x="666242" y="858393"/>
                    <a:pt x="429260" y="858393"/>
                  </a:cubicBezTo>
                  <a:cubicBezTo>
                    <a:pt x="192278" y="858393"/>
                    <a:pt x="0" y="666115"/>
                    <a:pt x="0" y="429133"/>
                  </a:cubicBezTo>
                  <a:cubicBezTo>
                    <a:pt x="0" y="192151"/>
                    <a:pt x="192151" y="0"/>
                    <a:pt x="429260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963986" y="-755004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080240" y="2065540"/>
            <a:ext cx="124" cy="124"/>
            <a:chOff x="0" y="0"/>
            <a:chExt cx="165" cy="1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050774" y="2083864"/>
            <a:ext cx="124" cy="124"/>
            <a:chOff x="0" y="0"/>
            <a:chExt cx="165" cy="1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111934" y="2051550"/>
            <a:ext cx="124" cy="124"/>
            <a:chOff x="0" y="0"/>
            <a:chExt cx="165" cy="1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023412" y="2105284"/>
            <a:ext cx="620" cy="124"/>
            <a:chOff x="0" y="0"/>
            <a:chExt cx="827" cy="1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127"/>
              <a:ext cx="635" cy="0"/>
            </a:xfrm>
            <a:custGeom>
              <a:avLst/>
              <a:gdLst/>
              <a:ahLst/>
              <a:cxnLst/>
              <a:rect r="r" b="b" t="t" l="l"/>
              <a:pathLst>
                <a:path h="0" w="635">
                  <a:moveTo>
                    <a:pt x="635" y="0"/>
                  </a:moveTo>
                  <a:cubicBezTo>
                    <a:pt x="0" y="0"/>
                    <a:pt x="0" y="0"/>
                    <a:pt x="635" y="0"/>
                  </a:cubicBezTo>
                  <a:close/>
                </a:path>
              </a:pathLst>
            </a:custGeom>
            <a:solidFill>
              <a:srgbClr val="33444E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935260" y="2251378"/>
            <a:ext cx="124" cy="124"/>
            <a:chOff x="0" y="0"/>
            <a:chExt cx="165" cy="1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945412" y="2218074"/>
            <a:ext cx="124" cy="742"/>
            <a:chOff x="0" y="0"/>
            <a:chExt cx="165" cy="98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" y="127"/>
              <a:ext cx="0" cy="635"/>
            </a:xfrm>
            <a:custGeom>
              <a:avLst/>
              <a:gdLst/>
              <a:ahLst/>
              <a:cxnLst/>
              <a:rect r="r" b="b" t="t" l="l"/>
              <a:pathLst>
                <a:path h="635" w="0">
                  <a:moveTo>
                    <a:pt x="0" y="0"/>
                  </a:moveTo>
                  <a:cubicBezTo>
                    <a:pt x="0" y="635"/>
                    <a:pt x="0" y="635"/>
                    <a:pt x="0" y="0"/>
                  </a:cubicBezTo>
                  <a:close/>
                </a:path>
              </a:pathLst>
            </a:custGeom>
            <a:solidFill>
              <a:srgbClr val="33444E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977726" y="2156912"/>
            <a:ext cx="124" cy="124"/>
            <a:chOff x="0" y="0"/>
            <a:chExt cx="165" cy="1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4999144" y="2130044"/>
            <a:ext cx="124" cy="124"/>
            <a:chOff x="0" y="0"/>
            <a:chExt cx="165" cy="1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4959402" y="2186378"/>
            <a:ext cx="124" cy="124"/>
            <a:chOff x="0" y="0"/>
            <a:chExt cx="165" cy="16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5482620" y="2218692"/>
            <a:ext cx="124" cy="124"/>
            <a:chOff x="0" y="0"/>
            <a:chExt cx="165" cy="16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5450428" y="2156912"/>
            <a:ext cx="124" cy="124"/>
            <a:chOff x="0" y="0"/>
            <a:chExt cx="165" cy="1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5492896" y="2251378"/>
            <a:ext cx="124" cy="124"/>
            <a:chOff x="0" y="0"/>
            <a:chExt cx="165" cy="16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5468628" y="2186378"/>
            <a:ext cx="124" cy="124"/>
            <a:chOff x="0" y="0"/>
            <a:chExt cx="165" cy="16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5499334" y="2285796"/>
            <a:ext cx="124" cy="124"/>
            <a:chOff x="0" y="0"/>
            <a:chExt cx="165" cy="1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5404744" y="2105284"/>
            <a:ext cx="124" cy="124"/>
            <a:chOff x="0" y="0"/>
            <a:chExt cx="165" cy="16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5347792" y="2065540"/>
            <a:ext cx="124" cy="124"/>
            <a:chOff x="0" y="0"/>
            <a:chExt cx="165" cy="16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4928822" y="2285796"/>
            <a:ext cx="124" cy="124"/>
            <a:chOff x="0" y="0"/>
            <a:chExt cx="165" cy="16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5428886" y="2130044"/>
            <a:ext cx="124" cy="124"/>
            <a:chOff x="0" y="0"/>
            <a:chExt cx="165" cy="16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5377382" y="2083864"/>
            <a:ext cx="124" cy="124"/>
            <a:chOff x="0" y="0"/>
            <a:chExt cx="165" cy="16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5492896" y="4268119"/>
            <a:ext cx="124" cy="124"/>
            <a:chOff x="0" y="0"/>
            <a:chExt cx="165" cy="16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15499334" y="4233701"/>
            <a:ext cx="124" cy="124"/>
            <a:chOff x="0" y="0"/>
            <a:chExt cx="165" cy="16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14928822" y="4233701"/>
            <a:ext cx="124" cy="124"/>
            <a:chOff x="0" y="0"/>
            <a:chExt cx="165" cy="16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4935260" y="4268119"/>
            <a:ext cx="124" cy="124"/>
            <a:chOff x="0" y="0"/>
            <a:chExt cx="165" cy="16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0" cy="0"/>
            </a:xfrm>
            <a:custGeom>
              <a:avLst/>
              <a:gdLst/>
              <a:ahLst/>
              <a:cxnLst/>
              <a:rect r="r" b="b" t="t" l="l"/>
              <a:pathLst>
                <a:path h="0" w="0"/>
              </a:pathLst>
            </a:custGeom>
            <a:solidFill>
              <a:srgbClr val="33444E"/>
            </a:solidFill>
          </p:spPr>
        </p:sp>
      </p:grpSp>
      <p:sp>
        <p:nvSpPr>
          <p:cNvPr name="TextBox 59" id="59"/>
          <p:cNvSpPr txBox="true"/>
          <p:nvPr/>
        </p:nvSpPr>
        <p:spPr>
          <a:xfrm rot="0">
            <a:off x="658331" y="3952454"/>
            <a:ext cx="6506931" cy="186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Miofibrilares como la Miosina</a:t>
            </a:r>
          </a:p>
          <a:p>
            <a:pPr algn="l" marL="604519" indent="-302260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Sarcoplasmáticas como la Mioglobina</a:t>
            </a:r>
          </a:p>
          <a:p>
            <a:pPr algn="l" marL="604519" indent="-302260" lvl="1">
              <a:lnSpc>
                <a:spcPts val="5067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Del estroma como el Colágeno</a:t>
            </a:r>
          </a:p>
        </p:txBody>
      </p:sp>
      <p:sp>
        <p:nvSpPr>
          <p:cNvPr name="Freeform 60" id="60"/>
          <p:cNvSpPr/>
          <p:nvPr/>
        </p:nvSpPr>
        <p:spPr>
          <a:xfrm flipH="false" flipV="false" rot="0">
            <a:off x="-936573" y="-1559660"/>
            <a:ext cx="3890050" cy="3811162"/>
          </a:xfrm>
          <a:custGeom>
            <a:avLst/>
            <a:gdLst/>
            <a:ahLst/>
            <a:cxnLst/>
            <a:rect r="r" b="b" t="t" l="l"/>
            <a:pathLst>
              <a:path h="3811162" w="3890050">
                <a:moveTo>
                  <a:pt x="0" y="0"/>
                </a:moveTo>
                <a:lnTo>
                  <a:pt x="3890050" y="0"/>
                </a:lnTo>
                <a:lnTo>
                  <a:pt x="3890050" y="3811162"/>
                </a:lnTo>
                <a:lnTo>
                  <a:pt x="0" y="38111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-4199660">
            <a:off x="16587095" y="-1149221"/>
            <a:ext cx="2233420" cy="2928192"/>
          </a:xfrm>
          <a:custGeom>
            <a:avLst/>
            <a:gdLst/>
            <a:ahLst/>
            <a:cxnLst/>
            <a:rect r="r" b="b" t="t" l="l"/>
            <a:pathLst>
              <a:path h="2928192" w="2233420">
                <a:moveTo>
                  <a:pt x="0" y="0"/>
                </a:moveTo>
                <a:lnTo>
                  <a:pt x="2233420" y="0"/>
                </a:lnTo>
                <a:lnTo>
                  <a:pt x="2233420" y="2928192"/>
                </a:lnTo>
                <a:lnTo>
                  <a:pt x="0" y="2928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8842452">
            <a:off x="-1116710" y="4494958"/>
            <a:ext cx="2233420" cy="2928192"/>
          </a:xfrm>
          <a:custGeom>
            <a:avLst/>
            <a:gdLst/>
            <a:ahLst/>
            <a:cxnLst/>
            <a:rect r="r" b="b" t="t" l="l"/>
            <a:pathLst>
              <a:path h="2928192" w="2233420">
                <a:moveTo>
                  <a:pt x="0" y="0"/>
                </a:moveTo>
                <a:lnTo>
                  <a:pt x="2233420" y="0"/>
                </a:lnTo>
                <a:lnTo>
                  <a:pt x="2233420" y="2928192"/>
                </a:lnTo>
                <a:lnTo>
                  <a:pt x="0" y="2928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498250">
            <a:off x="6247551" y="5663376"/>
            <a:ext cx="1139798" cy="1139798"/>
          </a:xfrm>
          <a:custGeom>
            <a:avLst/>
            <a:gdLst/>
            <a:ahLst/>
            <a:cxnLst/>
            <a:rect r="r" b="b" t="t" l="l"/>
            <a:pathLst>
              <a:path h="1139798" w="1139798">
                <a:moveTo>
                  <a:pt x="0" y="0"/>
                </a:moveTo>
                <a:lnTo>
                  <a:pt x="1139797" y="0"/>
                </a:lnTo>
                <a:lnTo>
                  <a:pt x="1139797" y="1139797"/>
                </a:lnTo>
                <a:lnTo>
                  <a:pt x="0" y="11397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-2401461">
            <a:off x="12112468" y="5614087"/>
            <a:ext cx="1628897" cy="1238375"/>
          </a:xfrm>
          <a:custGeom>
            <a:avLst/>
            <a:gdLst/>
            <a:ahLst/>
            <a:cxnLst/>
            <a:rect r="r" b="b" t="t" l="l"/>
            <a:pathLst>
              <a:path h="1238375" w="1628897">
                <a:moveTo>
                  <a:pt x="0" y="0"/>
                </a:moveTo>
                <a:lnTo>
                  <a:pt x="1628897" y="0"/>
                </a:lnTo>
                <a:lnTo>
                  <a:pt x="1628897" y="1238375"/>
                </a:lnTo>
                <a:lnTo>
                  <a:pt x="0" y="1238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8582" r="0" b="-8582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823806" y="2064814"/>
            <a:ext cx="1139044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"/>
              </a:rPr>
              <a:t>2.2 </a:t>
            </a:r>
            <a:r>
              <a:rPr lang="en-US" sz="4000" strike="noStrike" u="none">
                <a:solidFill>
                  <a:srgbClr val="FFFFFF"/>
                </a:solidFill>
                <a:latin typeface="Arimo"/>
              </a:rPr>
              <a:t>BIOMOLÉCULAS DE LA CARNE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23806" y="3178025"/>
            <a:ext cx="217932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 strike="noStrike" u="none">
                <a:solidFill>
                  <a:srgbClr val="FFFFFF"/>
                </a:solidFill>
                <a:latin typeface="Arimo"/>
              </a:rPr>
              <a:t>Proteínas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079942" y="3178025"/>
            <a:ext cx="164592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 strike="noStrike" u="none">
                <a:solidFill>
                  <a:srgbClr val="FFFFFF"/>
                </a:solidFill>
                <a:latin typeface="Arimo"/>
              </a:rPr>
              <a:t>Grasas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079942" y="4000079"/>
            <a:ext cx="8095609" cy="16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3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50% de ellas son saturadas (ácido palmítico y esteárico), otra mitad es monoinsaturada (ácido oleico).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0" y="575175"/>
            <a:ext cx="1828800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2. COMPOSICIÓN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23806" y="7059763"/>
            <a:ext cx="8386858" cy="250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067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Miofibrilares poseen alto VB (40% son esenciales)</a:t>
            </a:r>
          </a:p>
          <a:p>
            <a:pPr algn="l" marL="604519" indent="-302260" lvl="1">
              <a:lnSpc>
                <a:spcPts val="5067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Sacroplasmáticas retienen agua.       </a:t>
            </a:r>
          </a:p>
          <a:p>
            <a:pPr algn="l" marL="604519" indent="-302260" lvl="1">
              <a:lnSpc>
                <a:spcPts val="5067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Las del estroma le dan la estructura característica a la carne.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23806" y="6354913"/>
            <a:ext cx="156210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mo"/>
              </a:rPr>
              <a:t>Función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079942" y="7107388"/>
            <a:ext cx="6555700" cy="168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563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Transportan vitaminas liposolubles</a:t>
            </a:r>
          </a:p>
          <a:p>
            <a:pPr algn="l" marL="604519" indent="-302260" lvl="1">
              <a:lnSpc>
                <a:spcPts val="4563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Dan palatabilidad</a:t>
            </a:r>
          </a:p>
          <a:p>
            <a:pPr algn="l" marL="604519" indent="-302260" lvl="1">
              <a:lnSpc>
                <a:spcPts val="4563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Bajo PF, desprenden aromas y sabores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079942" y="6354913"/>
            <a:ext cx="156210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mo"/>
              </a:rPr>
              <a:t>Función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14513" y="-694667"/>
            <a:ext cx="2614598" cy="2488314"/>
          </a:xfrm>
          <a:custGeom>
            <a:avLst/>
            <a:gdLst/>
            <a:ahLst/>
            <a:cxnLst/>
            <a:rect r="r" b="b" t="t" l="l"/>
            <a:pathLst>
              <a:path h="2488314" w="2614598">
                <a:moveTo>
                  <a:pt x="0" y="0"/>
                </a:moveTo>
                <a:lnTo>
                  <a:pt x="2614598" y="0"/>
                </a:lnTo>
                <a:lnTo>
                  <a:pt x="2614598" y="2488314"/>
                </a:lnTo>
                <a:lnTo>
                  <a:pt x="0" y="2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0" y="10"/>
            <a:ext cx="3107056" cy="1098988"/>
            <a:chOff x="0" y="0"/>
            <a:chExt cx="4142741" cy="1465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2613" cy="1465326"/>
            </a:xfrm>
            <a:custGeom>
              <a:avLst/>
              <a:gdLst/>
              <a:ahLst/>
              <a:cxnLst/>
              <a:rect r="r" b="b" t="t" l="l"/>
              <a:pathLst>
                <a:path h="1465326" w="4142613">
                  <a:moveTo>
                    <a:pt x="4142613" y="0"/>
                  </a:moveTo>
                  <a:lnTo>
                    <a:pt x="4142613" y="1465326"/>
                  </a:lnTo>
                  <a:cubicBezTo>
                    <a:pt x="4142105" y="1465326"/>
                    <a:pt x="1427099" y="1464056"/>
                    <a:pt x="1427099" y="1464056"/>
                  </a:cubicBezTo>
                  <a:lnTo>
                    <a:pt x="0" y="1464056"/>
                  </a:lnTo>
                  <a:cubicBezTo>
                    <a:pt x="88392" y="443357"/>
                    <a:pt x="1304036" y="348996"/>
                    <a:pt x="2328418" y="348996"/>
                  </a:cubicBezTo>
                  <a:cubicBezTo>
                    <a:pt x="2560955" y="348996"/>
                    <a:pt x="2783459" y="353822"/>
                    <a:pt x="2980944" y="353822"/>
                  </a:cubicBezTo>
                  <a:cubicBezTo>
                    <a:pt x="3166364" y="353822"/>
                    <a:pt x="3329559" y="349504"/>
                    <a:pt x="3457575" y="332867"/>
                  </a:cubicBezTo>
                  <a:cubicBezTo>
                    <a:pt x="3774313" y="292735"/>
                    <a:pt x="3993261" y="158115"/>
                    <a:pt x="4142613" y="0"/>
                  </a:cubicBezTo>
                  <a:close/>
                  <a:moveTo>
                    <a:pt x="4142613" y="1465326"/>
                  </a:moveTo>
                  <a:cubicBezTo>
                    <a:pt x="4142613" y="1465326"/>
                    <a:pt x="4142613" y="1465326"/>
                    <a:pt x="4142613" y="1465326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1200" y="1331800"/>
            <a:ext cx="389050" cy="389050"/>
            <a:chOff x="0" y="0"/>
            <a:chExt cx="518733" cy="518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442300" y="536850"/>
            <a:ext cx="300950" cy="264700"/>
            <a:chOff x="0" y="0"/>
            <a:chExt cx="401267" cy="352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" y="127"/>
              <a:ext cx="401066" cy="352806"/>
            </a:xfrm>
            <a:custGeom>
              <a:avLst/>
              <a:gdLst/>
              <a:ahLst/>
              <a:cxnLst/>
              <a:rect r="r" b="b" t="t" l="l"/>
              <a:pathLst>
                <a:path h="352806" w="401066">
                  <a:moveTo>
                    <a:pt x="200533" y="0"/>
                  </a:moveTo>
                  <a:cubicBezTo>
                    <a:pt x="131826" y="0"/>
                    <a:pt x="66421" y="40259"/>
                    <a:pt x="37973" y="107442"/>
                  </a:cubicBezTo>
                  <a:cubicBezTo>
                    <a:pt x="0" y="197231"/>
                    <a:pt x="42164" y="300736"/>
                    <a:pt x="131826" y="338709"/>
                  </a:cubicBezTo>
                  <a:cubicBezTo>
                    <a:pt x="154305" y="348234"/>
                    <a:pt x="177673" y="352806"/>
                    <a:pt x="200533" y="352806"/>
                  </a:cubicBezTo>
                  <a:cubicBezTo>
                    <a:pt x="269113" y="352806"/>
                    <a:pt x="334645" y="312420"/>
                    <a:pt x="363093" y="245237"/>
                  </a:cubicBezTo>
                  <a:cubicBezTo>
                    <a:pt x="401066" y="155448"/>
                    <a:pt x="358902" y="52070"/>
                    <a:pt x="269240" y="13970"/>
                  </a:cubicBezTo>
                  <a:cubicBezTo>
                    <a:pt x="246761" y="4445"/>
                    <a:pt x="223520" y="0"/>
                    <a:pt x="200533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030600" y="1871450"/>
            <a:ext cx="201200" cy="154200"/>
            <a:chOff x="0" y="0"/>
            <a:chExt cx="268267" cy="205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54300" y="1940750"/>
            <a:ext cx="389050" cy="389050"/>
            <a:chOff x="0" y="0"/>
            <a:chExt cx="518733" cy="5187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507550" y="382650"/>
            <a:ext cx="201200" cy="154200"/>
            <a:chOff x="0" y="0"/>
            <a:chExt cx="268267" cy="205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208044" y="9219012"/>
            <a:ext cx="3107056" cy="1098988"/>
            <a:chOff x="0" y="0"/>
            <a:chExt cx="4142741" cy="14653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2613" cy="1465326"/>
            </a:xfrm>
            <a:custGeom>
              <a:avLst/>
              <a:gdLst/>
              <a:ahLst/>
              <a:cxnLst/>
              <a:rect r="r" b="b" t="t" l="l"/>
              <a:pathLst>
                <a:path h="1465326" w="4142613">
                  <a:moveTo>
                    <a:pt x="4142613" y="0"/>
                  </a:moveTo>
                  <a:lnTo>
                    <a:pt x="4142613" y="1465326"/>
                  </a:lnTo>
                  <a:cubicBezTo>
                    <a:pt x="4142105" y="1465326"/>
                    <a:pt x="1427099" y="1464056"/>
                    <a:pt x="1427099" y="1464056"/>
                  </a:cubicBezTo>
                  <a:lnTo>
                    <a:pt x="0" y="1464056"/>
                  </a:lnTo>
                  <a:cubicBezTo>
                    <a:pt x="88392" y="443357"/>
                    <a:pt x="1304036" y="348996"/>
                    <a:pt x="2328418" y="348996"/>
                  </a:cubicBezTo>
                  <a:cubicBezTo>
                    <a:pt x="2560955" y="348996"/>
                    <a:pt x="2783459" y="353822"/>
                    <a:pt x="2980944" y="353822"/>
                  </a:cubicBezTo>
                  <a:cubicBezTo>
                    <a:pt x="3166364" y="353822"/>
                    <a:pt x="3329559" y="349504"/>
                    <a:pt x="3457575" y="332867"/>
                  </a:cubicBezTo>
                  <a:cubicBezTo>
                    <a:pt x="3774313" y="292735"/>
                    <a:pt x="3993261" y="158115"/>
                    <a:pt x="4142613" y="0"/>
                  </a:cubicBezTo>
                  <a:close/>
                  <a:moveTo>
                    <a:pt x="4142613" y="1465326"/>
                  </a:moveTo>
                  <a:cubicBezTo>
                    <a:pt x="4142613" y="1465326"/>
                    <a:pt x="4142613" y="1465326"/>
                    <a:pt x="4142613" y="1465326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7354850" y="8597160"/>
            <a:ext cx="389050" cy="389050"/>
            <a:chOff x="0" y="0"/>
            <a:chExt cx="518733" cy="5187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15571850" y="9516460"/>
            <a:ext cx="300950" cy="264700"/>
            <a:chOff x="0" y="0"/>
            <a:chExt cx="401267" cy="3529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" y="127"/>
              <a:ext cx="401066" cy="352806"/>
            </a:xfrm>
            <a:custGeom>
              <a:avLst/>
              <a:gdLst/>
              <a:ahLst/>
              <a:cxnLst/>
              <a:rect r="r" b="b" t="t" l="l"/>
              <a:pathLst>
                <a:path h="352806" w="401066">
                  <a:moveTo>
                    <a:pt x="200533" y="0"/>
                  </a:moveTo>
                  <a:cubicBezTo>
                    <a:pt x="131826" y="0"/>
                    <a:pt x="66421" y="40259"/>
                    <a:pt x="37973" y="107442"/>
                  </a:cubicBezTo>
                  <a:cubicBezTo>
                    <a:pt x="0" y="197231"/>
                    <a:pt x="42164" y="300736"/>
                    <a:pt x="131826" y="338709"/>
                  </a:cubicBezTo>
                  <a:cubicBezTo>
                    <a:pt x="154305" y="348234"/>
                    <a:pt x="177673" y="352806"/>
                    <a:pt x="200533" y="352806"/>
                  </a:cubicBezTo>
                  <a:cubicBezTo>
                    <a:pt x="269113" y="352806"/>
                    <a:pt x="334645" y="312420"/>
                    <a:pt x="363093" y="245237"/>
                  </a:cubicBezTo>
                  <a:cubicBezTo>
                    <a:pt x="401066" y="155448"/>
                    <a:pt x="358902" y="52070"/>
                    <a:pt x="269240" y="13970"/>
                  </a:cubicBezTo>
                  <a:cubicBezTo>
                    <a:pt x="246761" y="4445"/>
                    <a:pt x="223520" y="0"/>
                    <a:pt x="200533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16083300" y="8292360"/>
            <a:ext cx="201200" cy="154200"/>
            <a:chOff x="0" y="0"/>
            <a:chExt cx="268267" cy="20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18080350" y="7988210"/>
            <a:ext cx="389050" cy="389050"/>
            <a:chOff x="0" y="0"/>
            <a:chExt cx="518733" cy="5187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" y="127"/>
              <a:ext cx="518668" cy="518668"/>
            </a:xfrm>
            <a:custGeom>
              <a:avLst/>
              <a:gdLst/>
              <a:ahLst/>
              <a:cxnLst/>
              <a:rect r="r" b="b" t="t" l="l"/>
              <a:pathLst>
                <a:path h="518668" w="518668">
                  <a:moveTo>
                    <a:pt x="259334" y="0"/>
                  </a:moveTo>
                  <a:cubicBezTo>
                    <a:pt x="116078" y="0"/>
                    <a:pt x="0" y="116078"/>
                    <a:pt x="0" y="259334"/>
                  </a:cubicBezTo>
                  <a:cubicBezTo>
                    <a:pt x="0" y="402590"/>
                    <a:pt x="116078" y="518668"/>
                    <a:pt x="259334" y="518668"/>
                  </a:cubicBezTo>
                  <a:cubicBezTo>
                    <a:pt x="402590" y="518668"/>
                    <a:pt x="518668" y="402463"/>
                    <a:pt x="518668" y="259334"/>
                  </a:cubicBezTo>
                  <a:cubicBezTo>
                    <a:pt x="518668" y="116205"/>
                    <a:pt x="402463" y="0"/>
                    <a:pt x="259334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10800000">
            <a:off x="14606350" y="9781160"/>
            <a:ext cx="201200" cy="154200"/>
            <a:chOff x="0" y="0"/>
            <a:chExt cx="268267" cy="205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8351" cy="205486"/>
            </a:xfrm>
            <a:custGeom>
              <a:avLst/>
              <a:gdLst/>
              <a:ahLst/>
              <a:cxnLst/>
              <a:rect r="r" b="b" t="t" l="l"/>
              <a:pathLst>
                <a:path h="205486" w="268351">
                  <a:moveTo>
                    <a:pt x="133985" y="0"/>
                  </a:moveTo>
                  <a:cubicBezTo>
                    <a:pt x="59944" y="0"/>
                    <a:pt x="0" y="45974"/>
                    <a:pt x="0" y="102743"/>
                  </a:cubicBezTo>
                  <a:cubicBezTo>
                    <a:pt x="0" y="159512"/>
                    <a:pt x="59944" y="205486"/>
                    <a:pt x="133985" y="205486"/>
                  </a:cubicBezTo>
                  <a:cubicBezTo>
                    <a:pt x="208026" y="205486"/>
                    <a:pt x="268351" y="159639"/>
                    <a:pt x="268351" y="102743"/>
                  </a:cubicBezTo>
                  <a:cubicBezTo>
                    <a:pt x="268351" y="45847"/>
                    <a:pt x="207899" y="0"/>
                    <a:pt x="133985" y="0"/>
                  </a:cubicBezTo>
                  <a:close/>
                </a:path>
              </a:pathLst>
            </a:custGeom>
            <a:solidFill>
              <a:srgbClr val="A90B09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-914430" y="8807032"/>
            <a:ext cx="2467958" cy="2596860"/>
          </a:xfrm>
          <a:custGeom>
            <a:avLst/>
            <a:gdLst/>
            <a:ahLst/>
            <a:cxnLst/>
            <a:rect r="r" b="b" t="t" l="l"/>
            <a:pathLst>
              <a:path h="2596860" w="2467958">
                <a:moveTo>
                  <a:pt x="0" y="0"/>
                </a:moveTo>
                <a:lnTo>
                  <a:pt x="2467958" y="0"/>
                </a:lnTo>
                <a:lnTo>
                  <a:pt x="2467958" y="2596860"/>
                </a:lnTo>
                <a:lnTo>
                  <a:pt x="0" y="259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925214" y="2025672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1070586" y="6451822"/>
            <a:ext cx="2403962" cy="2355210"/>
          </a:xfrm>
          <a:custGeom>
            <a:avLst/>
            <a:gdLst/>
            <a:ahLst/>
            <a:cxnLst/>
            <a:rect r="r" b="b" t="t" l="l"/>
            <a:pathLst>
              <a:path h="2355210" w="2403962">
                <a:moveTo>
                  <a:pt x="0" y="0"/>
                </a:moveTo>
                <a:lnTo>
                  <a:pt x="2403962" y="0"/>
                </a:lnTo>
                <a:lnTo>
                  <a:pt x="2403962" y="2355210"/>
                </a:lnTo>
                <a:lnTo>
                  <a:pt x="0" y="2355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504342" y="3850100"/>
            <a:ext cx="4135016" cy="3312459"/>
          </a:xfrm>
          <a:custGeom>
            <a:avLst/>
            <a:gdLst/>
            <a:ahLst/>
            <a:cxnLst/>
            <a:rect r="r" b="b" t="t" l="l"/>
            <a:pathLst>
              <a:path h="3312459" w="4135016">
                <a:moveTo>
                  <a:pt x="0" y="0"/>
                </a:moveTo>
                <a:lnTo>
                  <a:pt x="4135016" y="0"/>
                </a:lnTo>
                <a:lnTo>
                  <a:pt x="4135016" y="3312459"/>
                </a:lnTo>
                <a:lnTo>
                  <a:pt x="0" y="3312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071242" y="5959856"/>
            <a:ext cx="3672658" cy="2942076"/>
          </a:xfrm>
          <a:custGeom>
            <a:avLst/>
            <a:gdLst/>
            <a:ahLst/>
            <a:cxnLst/>
            <a:rect r="r" b="b" t="t" l="l"/>
            <a:pathLst>
              <a:path h="2942076" w="3672658">
                <a:moveTo>
                  <a:pt x="0" y="0"/>
                </a:moveTo>
                <a:lnTo>
                  <a:pt x="3672658" y="0"/>
                </a:lnTo>
                <a:lnTo>
                  <a:pt x="3672658" y="2942076"/>
                </a:lnTo>
                <a:lnTo>
                  <a:pt x="0" y="2942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65725" y="2073275"/>
            <a:ext cx="935736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Arimo"/>
              </a:rPr>
              <a:t>2.3 </a:t>
            </a:r>
            <a:r>
              <a:rPr lang="en-US" sz="4000" strike="noStrike" u="none">
                <a:solidFill>
                  <a:srgbClr val="FFFFFF"/>
                </a:solidFill>
                <a:latin typeface="Arimo"/>
              </a:rPr>
              <a:t>MICRONUTRIENTES DE LA CARNE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0603" y="4111625"/>
            <a:ext cx="15518775" cy="419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6803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Estabilidad del color: evitan oxidación de pigmentos.</a:t>
            </a:r>
          </a:p>
          <a:p>
            <a:pPr algn="l" marL="604519" indent="-302260" lvl="1">
              <a:lnSpc>
                <a:spcPts val="6803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Conservación y vida útil: inhiben patógenos.</a:t>
            </a:r>
          </a:p>
          <a:p>
            <a:pPr algn="l" marL="604519" indent="-302260" lvl="1">
              <a:lnSpc>
                <a:spcPts val="6803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Textura y retención de agua: forman una matriz estructural con proteínas.</a:t>
            </a:r>
          </a:p>
          <a:p>
            <a:pPr algn="l" marL="604519" indent="-302260" lvl="1">
              <a:lnSpc>
                <a:spcPts val="6803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Reacciones de curado: Forman compuestos del "curado".</a:t>
            </a:r>
          </a:p>
          <a:p>
            <a:pPr algn="l" marL="604519" indent="-302260" lvl="1">
              <a:lnSpc>
                <a:spcPts val="6803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Barlow"/>
              </a:rPr>
              <a:t>Metabolismo y desarrollo: Aportan a las funciones regulatorias del cuerpo.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46675" y="3044825"/>
            <a:ext cx="1522853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FFFFF"/>
                </a:solidFill>
                <a:latin typeface="Arimo"/>
              </a:rPr>
              <a:t>¿Qué propiedades tecnológicas de interés aportan?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0" y="575175"/>
            <a:ext cx="1828800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</a:rPr>
              <a:t>2. COMPOSICIÓN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08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16454018" cy="10287000"/>
          </a:xfrm>
          <a:custGeom>
            <a:avLst/>
            <a:gdLst/>
            <a:ahLst/>
            <a:cxnLst/>
            <a:rect r="r" b="b" t="t" l="l"/>
            <a:pathLst>
              <a:path h="10287000" w="16454018">
                <a:moveTo>
                  <a:pt x="0" y="0"/>
                </a:moveTo>
                <a:lnTo>
                  <a:pt x="16454018" y="0"/>
                </a:lnTo>
                <a:lnTo>
                  <a:pt x="164540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DAFrh7gqYJ0</dc:identifier>
  <dcterms:modified xsi:type="dcterms:W3CDTF">2011-08-01T06:04:30Z</dcterms:modified>
  <cp:revision>1</cp:revision>
  <dc:title>Social Issues Thesis_ Smoking by Slidesgo.pptx</dc:title>
</cp:coreProperties>
</file>